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67" r:id="rId4"/>
    <p:sldId id="263" r:id="rId5"/>
    <p:sldId id="262" r:id="rId6"/>
    <p:sldId id="287" r:id="rId7"/>
    <p:sldId id="268" r:id="rId8"/>
    <p:sldId id="260" r:id="rId9"/>
    <p:sldId id="274" r:id="rId10"/>
    <p:sldId id="259" r:id="rId11"/>
    <p:sldId id="269" r:id="rId12"/>
    <p:sldId id="278" r:id="rId13"/>
    <p:sldId id="266" r:id="rId14"/>
    <p:sldId id="291" r:id="rId15"/>
    <p:sldId id="264" r:id="rId16"/>
    <p:sldId id="270" r:id="rId17"/>
    <p:sldId id="275" r:id="rId18"/>
    <p:sldId id="272" r:id="rId19"/>
    <p:sldId id="273" r:id="rId20"/>
    <p:sldId id="284" r:id="rId21"/>
    <p:sldId id="293" r:id="rId22"/>
    <p:sldId id="301" r:id="rId23"/>
    <p:sldId id="302" r:id="rId24"/>
    <p:sldId id="279" r:id="rId25"/>
    <p:sldId id="304" r:id="rId26"/>
    <p:sldId id="282" r:id="rId27"/>
    <p:sldId id="305" r:id="rId28"/>
    <p:sldId id="288" r:id="rId29"/>
    <p:sldId id="295" r:id="rId30"/>
    <p:sldId id="303" r:id="rId31"/>
    <p:sldId id="297" r:id="rId32"/>
    <p:sldId id="2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0" d="100"/>
          <a:sy n="80" d="100"/>
        </p:scale>
        <p:origin x="3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eil\Downloads\Practitioners%20Attacked%20anand%20modifica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Top 25 States For Attacked Doctors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'NABP PDMP'!$E$2:$E$24</c:f>
              <c:strCache>
                <c:ptCount val="23"/>
                <c:pt idx="0">
                  <c:v>FL</c:v>
                </c:pt>
                <c:pt idx="1">
                  <c:v>PA</c:v>
                </c:pt>
                <c:pt idx="2">
                  <c:v>NY</c:v>
                </c:pt>
                <c:pt idx="3">
                  <c:v>CA</c:v>
                </c:pt>
                <c:pt idx="4">
                  <c:v>TN</c:v>
                </c:pt>
                <c:pt idx="5">
                  <c:v>MI</c:v>
                </c:pt>
                <c:pt idx="6">
                  <c:v>GA</c:v>
                </c:pt>
                <c:pt idx="7">
                  <c:v>TX</c:v>
                </c:pt>
                <c:pt idx="8">
                  <c:v>NJ</c:v>
                </c:pt>
                <c:pt idx="9">
                  <c:v>OH</c:v>
                </c:pt>
                <c:pt idx="10">
                  <c:v>KY</c:v>
                </c:pt>
                <c:pt idx="11">
                  <c:v>AL</c:v>
                </c:pt>
                <c:pt idx="12">
                  <c:v>WV</c:v>
                </c:pt>
                <c:pt idx="13">
                  <c:v>IN</c:v>
                </c:pt>
                <c:pt idx="14">
                  <c:v>OK</c:v>
                </c:pt>
                <c:pt idx="15">
                  <c:v>VA</c:v>
                </c:pt>
                <c:pt idx="16">
                  <c:v>LA</c:v>
                </c:pt>
                <c:pt idx="17">
                  <c:v>MD</c:v>
                </c:pt>
                <c:pt idx="18">
                  <c:v>MS</c:v>
                </c:pt>
                <c:pt idx="19">
                  <c:v>IL</c:v>
                </c:pt>
                <c:pt idx="20">
                  <c:v>MO</c:v>
                </c:pt>
                <c:pt idx="21">
                  <c:v>CT</c:v>
                </c:pt>
                <c:pt idx="22">
                  <c:v>AR</c:v>
                </c:pt>
              </c:strCache>
            </c:strRef>
          </c:cat>
          <c:val>
            <c:numRef>
              <c:f>'NABP PDMP'!$F$2:$F$24</c:f>
              <c:numCache>
                <c:formatCode>General</c:formatCode>
                <c:ptCount val="23"/>
                <c:pt idx="0">
                  <c:v>234</c:v>
                </c:pt>
                <c:pt idx="1">
                  <c:v>130</c:v>
                </c:pt>
                <c:pt idx="2">
                  <c:v>124</c:v>
                </c:pt>
                <c:pt idx="3">
                  <c:v>116</c:v>
                </c:pt>
                <c:pt idx="4">
                  <c:v>110</c:v>
                </c:pt>
                <c:pt idx="5">
                  <c:v>92</c:v>
                </c:pt>
                <c:pt idx="6">
                  <c:v>78</c:v>
                </c:pt>
                <c:pt idx="7">
                  <c:v>77</c:v>
                </c:pt>
                <c:pt idx="8">
                  <c:v>74</c:v>
                </c:pt>
                <c:pt idx="9">
                  <c:v>74</c:v>
                </c:pt>
                <c:pt idx="10">
                  <c:v>63</c:v>
                </c:pt>
                <c:pt idx="11">
                  <c:v>54</c:v>
                </c:pt>
                <c:pt idx="12">
                  <c:v>52</c:v>
                </c:pt>
                <c:pt idx="13">
                  <c:v>38</c:v>
                </c:pt>
                <c:pt idx="14">
                  <c:v>38</c:v>
                </c:pt>
                <c:pt idx="15">
                  <c:v>37</c:v>
                </c:pt>
                <c:pt idx="16">
                  <c:v>31</c:v>
                </c:pt>
                <c:pt idx="17">
                  <c:v>31</c:v>
                </c:pt>
                <c:pt idx="18">
                  <c:v>26</c:v>
                </c:pt>
                <c:pt idx="19">
                  <c:v>24</c:v>
                </c:pt>
                <c:pt idx="20">
                  <c:v>24</c:v>
                </c:pt>
                <c:pt idx="21">
                  <c:v>23</c:v>
                </c:pt>
                <c:pt idx="22">
                  <c:v>21</c:v>
                </c:pt>
              </c:numCache>
            </c:numRef>
          </c:val>
          <c:extLst>
            <c:ext xmlns:c16="http://schemas.microsoft.com/office/drawing/2014/chart" uri="{C3380CC4-5D6E-409C-BE32-E72D297353CC}">
              <c16:uniqueId val="{00000000-19C8-479B-8321-BD77FCB19C6D}"/>
            </c:ext>
          </c:extLst>
        </c:ser>
        <c:dLbls>
          <c:dLblPos val="outEnd"/>
          <c:showLegendKey val="0"/>
          <c:showVal val="1"/>
          <c:showCatName val="0"/>
          <c:showSerName val="0"/>
          <c:showPercent val="0"/>
          <c:showBubbleSize val="0"/>
        </c:dLbls>
        <c:gapWidth val="444"/>
        <c:overlap val="-90"/>
        <c:axId val="778363712"/>
        <c:axId val="736599864"/>
      </c:barChart>
      <c:catAx>
        <c:axId val="7783637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736599864"/>
        <c:crosses val="autoZero"/>
        <c:auto val="1"/>
        <c:lblAlgn val="ctr"/>
        <c:lblOffset val="100"/>
        <c:noMultiLvlLbl val="0"/>
      </c:catAx>
      <c:valAx>
        <c:axId val="736599864"/>
        <c:scaling>
          <c:orientation val="minMax"/>
        </c:scaling>
        <c:delete val="1"/>
        <c:axPos val="l"/>
        <c:numFmt formatCode="General" sourceLinked="1"/>
        <c:majorTickMark val="none"/>
        <c:minorTickMark val="none"/>
        <c:tickLblPos val="nextTo"/>
        <c:crossAx val="778363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87CE1-5A1D-446D-80A8-D03A6941B7F8}" type="datetimeFigureOut">
              <a:rPr lang="en-US" smtClean="0"/>
              <a:t>4/30/2023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13A03-DA97-4F82-9EE4-4429EEB28BB2}" type="slidenum">
              <a:rPr lang="en-US" smtClean="0"/>
              <a:t>‹#›</a:t>
            </a:fld>
            <a:endParaRPr lang="en-US"/>
          </a:p>
        </p:txBody>
      </p:sp>
    </p:spTree>
    <p:extLst>
      <p:ext uri="{BB962C8B-B14F-4D97-AF65-F5344CB8AC3E}">
        <p14:creationId xmlns:p14="http://schemas.microsoft.com/office/powerpoint/2010/main" val="371042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EE613A03-DA97-4F82-9EE4-4429EEB28BB2}" type="slidenum">
              <a:rPr lang="en-US" smtClean="0"/>
              <a:t>1</a:t>
            </a:fld>
            <a:endParaRPr lang="en-US"/>
          </a:p>
        </p:txBody>
      </p:sp>
    </p:spTree>
    <p:extLst>
      <p:ext uri="{BB962C8B-B14F-4D97-AF65-F5344CB8AC3E}">
        <p14:creationId xmlns:p14="http://schemas.microsoft.com/office/powerpoint/2010/main" val="2363736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Norman Clement, the writer and publisher of the blog, “You Are Within the Norms” said he approached multiple media outlets with the stories of Black and Brown doctors who are being sent to prison in record numbers by the government.  The logos represent media outlets who refused to cover this story.</a:t>
            </a:r>
          </a:p>
        </p:txBody>
      </p:sp>
      <p:sp>
        <p:nvSpPr>
          <p:cNvPr id="4" name="Slide Number Placeholder 3"/>
          <p:cNvSpPr>
            <a:spLocks noGrp="1"/>
          </p:cNvSpPr>
          <p:nvPr>
            <p:ph type="sldNum" sz="quarter" idx="5"/>
          </p:nvPr>
        </p:nvSpPr>
        <p:spPr/>
        <p:txBody>
          <a:bodyPr/>
          <a:lstStyle/>
          <a:p>
            <a:fld id="{EE613A03-DA97-4F82-9EE4-4429EEB28BB2}" type="slidenum">
              <a:rPr lang="en-US" smtClean="0"/>
              <a:t>10</a:t>
            </a:fld>
            <a:endParaRPr lang="en-US"/>
          </a:p>
        </p:txBody>
      </p:sp>
    </p:spTree>
    <p:extLst>
      <p:ext uri="{BB962C8B-B14F-4D97-AF65-F5344CB8AC3E}">
        <p14:creationId xmlns:p14="http://schemas.microsoft.com/office/powerpoint/2010/main" val="795221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governments manufactured attacks on Black doctors as drug dealers or fraudsters due to what mostly amounts to clerical errors in Medicare billing is diminishing our ability to find or keep a Black doctor because we already have so few, and those few are being sent to prison at astronomical rates. </a:t>
            </a:r>
          </a:p>
        </p:txBody>
      </p:sp>
      <p:sp>
        <p:nvSpPr>
          <p:cNvPr id="4" name="Slide Number Placeholder 3"/>
          <p:cNvSpPr>
            <a:spLocks noGrp="1"/>
          </p:cNvSpPr>
          <p:nvPr>
            <p:ph type="sldNum" sz="quarter" idx="5"/>
          </p:nvPr>
        </p:nvSpPr>
        <p:spPr/>
        <p:txBody>
          <a:bodyPr/>
          <a:lstStyle/>
          <a:p>
            <a:fld id="{EE613A03-DA97-4F82-9EE4-4429EEB28BB2}" type="slidenum">
              <a:rPr lang="en-US" smtClean="0"/>
              <a:t>11</a:t>
            </a:fld>
            <a:endParaRPr lang="en-US"/>
          </a:p>
        </p:txBody>
      </p:sp>
    </p:spTree>
    <p:extLst>
      <p:ext uri="{BB962C8B-B14F-4D97-AF65-F5344CB8AC3E}">
        <p14:creationId xmlns:p14="http://schemas.microsoft.com/office/powerpoint/2010/main" val="3446063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the Supreme Court ruling in Dent v. West Virginia 129 U.S. 114 (1889) which says “comparatively few can judge of the qualifications of a [physician’s] learning and skill,” the public must rely on “the assurance given by his, issued by an authority competent to judge in that respect, that he possesses the requisite qualifications.” __ Black and Browns doctors have been convicted and sent to federal prison for practicing medicine. Yet efforts to undermine the authority of medical licensing boards by the government continue.</a:t>
            </a:r>
          </a:p>
        </p:txBody>
      </p:sp>
      <p:sp>
        <p:nvSpPr>
          <p:cNvPr id="4" name="Slide Number Placeholder 3"/>
          <p:cNvSpPr>
            <a:spLocks noGrp="1"/>
          </p:cNvSpPr>
          <p:nvPr>
            <p:ph type="sldNum" sz="quarter" idx="5"/>
          </p:nvPr>
        </p:nvSpPr>
        <p:spPr/>
        <p:txBody>
          <a:bodyPr/>
          <a:lstStyle/>
          <a:p>
            <a:fld id="{EE613A03-DA97-4F82-9EE4-4429EEB28BB2}" type="slidenum">
              <a:rPr lang="en-US" smtClean="0"/>
              <a:t>15</a:t>
            </a:fld>
            <a:endParaRPr lang="en-US"/>
          </a:p>
        </p:txBody>
      </p:sp>
    </p:spTree>
    <p:extLst>
      <p:ext uri="{BB962C8B-B14F-4D97-AF65-F5344CB8AC3E}">
        <p14:creationId xmlns:p14="http://schemas.microsoft.com/office/powerpoint/2010/main" val="3884164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Supreme Court ruled unanimously in favor of Drs. </a:t>
            </a:r>
            <a:r>
              <a:rPr lang="en-US" dirty="0" err="1"/>
              <a:t>Ruan</a:t>
            </a:r>
            <a:r>
              <a:rPr lang="en-US" dirty="0"/>
              <a:t> and Shakeel Kahn who were both convicted in this case.  This case and similar cases shine a light on the juxtaposition of doctor’s ability to prescribe necessary pain medicines against the looming opioid crisis, which seeks to criminalize doctors who prescribe these medicines without medical justification that meets their standards of care. Why are some doctors exonerated and others not, asks Dr. Walter Wrenn</a:t>
            </a:r>
          </a:p>
          <a:p>
            <a:endParaRPr lang="en-US" dirty="0"/>
          </a:p>
        </p:txBody>
      </p:sp>
      <p:sp>
        <p:nvSpPr>
          <p:cNvPr id="4" name="Slide Number Placeholder 3"/>
          <p:cNvSpPr>
            <a:spLocks noGrp="1"/>
          </p:cNvSpPr>
          <p:nvPr>
            <p:ph type="sldNum" sz="quarter" idx="5"/>
          </p:nvPr>
        </p:nvSpPr>
        <p:spPr/>
        <p:txBody>
          <a:bodyPr/>
          <a:lstStyle/>
          <a:p>
            <a:fld id="{EE613A03-DA97-4F82-9EE4-4429EEB28BB2}" type="slidenum">
              <a:rPr lang="en-US" smtClean="0"/>
              <a:t>16</a:t>
            </a:fld>
            <a:endParaRPr lang="en-US"/>
          </a:p>
        </p:txBody>
      </p:sp>
    </p:spTree>
    <p:extLst>
      <p:ext uri="{BB962C8B-B14F-4D97-AF65-F5344CB8AC3E}">
        <p14:creationId xmlns:p14="http://schemas.microsoft.com/office/powerpoint/2010/main" val="1614768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this Supreme Court and the 11</a:t>
            </a:r>
            <a:r>
              <a:rPr lang="en-US" baseline="30000" dirty="0"/>
              <a:t>th</a:t>
            </a:r>
            <a:r>
              <a:rPr lang="en-US" dirty="0"/>
              <a:t> Circuit Court ruling: Why are some doctor’s convicted and even fewer exonerated? Dr. Wrenn is one the few doctors who was exonerated based on these rulings. He said in a letter to Angela Greene [this ruling]: “</a:t>
            </a:r>
            <a:r>
              <a:rPr lang="en-US" b="0" i="0" dirty="0">
                <a:solidFill>
                  <a:srgbClr val="222222"/>
                </a:solidFill>
                <a:effectLst/>
                <a:latin typeface="Arial" panose="020B0604020202020204" pitchFamily="34" charset="0"/>
              </a:rPr>
              <a:t>It reestablished the doctor patient relationship and the authority of the treating physician. Based on that ruling no crime had been committed. At the time I saw my patient ,I had a valid medical and DEA license. My malpractice insurance was paid. I was authorized to prescribe the medication. The medication was FDA approved.”</a:t>
            </a:r>
            <a:endParaRPr lang="en-US" dirty="0"/>
          </a:p>
        </p:txBody>
      </p:sp>
      <p:sp>
        <p:nvSpPr>
          <p:cNvPr id="4" name="Slide Number Placeholder 3"/>
          <p:cNvSpPr>
            <a:spLocks noGrp="1"/>
          </p:cNvSpPr>
          <p:nvPr>
            <p:ph type="sldNum" sz="quarter" idx="5"/>
          </p:nvPr>
        </p:nvSpPr>
        <p:spPr/>
        <p:txBody>
          <a:bodyPr/>
          <a:lstStyle/>
          <a:p>
            <a:fld id="{EE613A03-DA97-4F82-9EE4-4429EEB28BB2}" type="slidenum">
              <a:rPr lang="en-US" smtClean="0"/>
              <a:t>17</a:t>
            </a:fld>
            <a:endParaRPr lang="en-US"/>
          </a:p>
        </p:txBody>
      </p:sp>
    </p:spTree>
    <p:extLst>
      <p:ext uri="{BB962C8B-B14F-4D97-AF65-F5344CB8AC3E}">
        <p14:creationId xmlns:p14="http://schemas.microsoft.com/office/powerpoint/2010/main" val="2358230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both cases, doctor’s offices were raided and their money, property and assets are taken. Many doctors  lose everything including their families over bogus charges. Once everything is taken, they are then convicted and sent to prison after they are coerced into taking a plea.</a:t>
            </a:r>
          </a:p>
        </p:txBody>
      </p:sp>
      <p:sp>
        <p:nvSpPr>
          <p:cNvPr id="4" name="Slide Number Placeholder 3"/>
          <p:cNvSpPr>
            <a:spLocks noGrp="1"/>
          </p:cNvSpPr>
          <p:nvPr>
            <p:ph type="sldNum" sz="quarter" idx="5"/>
          </p:nvPr>
        </p:nvSpPr>
        <p:spPr/>
        <p:txBody>
          <a:bodyPr/>
          <a:lstStyle/>
          <a:p>
            <a:fld id="{EE613A03-DA97-4F82-9EE4-4429EEB28BB2}" type="slidenum">
              <a:rPr lang="en-US" smtClean="0"/>
              <a:t>18</a:t>
            </a:fld>
            <a:endParaRPr lang="en-US"/>
          </a:p>
        </p:txBody>
      </p:sp>
    </p:spTree>
    <p:extLst>
      <p:ext uri="{BB962C8B-B14F-4D97-AF65-F5344CB8AC3E}">
        <p14:creationId xmlns:p14="http://schemas.microsoft.com/office/powerpoint/2010/main" val="2406439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doctor’s who are investigated, indicted, and convicted go to federal prison because in many case they are coerced into taking a plea deal for which they know they are not guilty or their attorney’s are not skilled in how to challenge the government and therefore do not have a strong enough defense for their clients to win so they put up a white flag, and the doctors go down in flames.</a:t>
            </a:r>
          </a:p>
        </p:txBody>
      </p:sp>
      <p:sp>
        <p:nvSpPr>
          <p:cNvPr id="4" name="Slide Number Placeholder 3"/>
          <p:cNvSpPr>
            <a:spLocks noGrp="1"/>
          </p:cNvSpPr>
          <p:nvPr>
            <p:ph type="sldNum" sz="quarter" idx="5"/>
          </p:nvPr>
        </p:nvSpPr>
        <p:spPr/>
        <p:txBody>
          <a:bodyPr/>
          <a:lstStyle/>
          <a:p>
            <a:fld id="{EE613A03-DA97-4F82-9EE4-4429EEB28BB2}" type="slidenum">
              <a:rPr lang="en-US" smtClean="0"/>
              <a:t>19</a:t>
            </a:fld>
            <a:endParaRPr lang="en-US"/>
          </a:p>
        </p:txBody>
      </p:sp>
    </p:spTree>
    <p:extLst>
      <p:ext uri="{BB962C8B-B14F-4D97-AF65-F5344CB8AC3E}">
        <p14:creationId xmlns:p14="http://schemas.microsoft.com/office/powerpoint/2010/main" val="209647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surprising move, the Food and Drug Administration has made Narcan, a nasal spray that is used to reverse the effects of opiate overdose available over the counter. As we have learned in this presentation many doctors have lost their medical licenses and even more have  gone to prison or are preparing to be sent to prison for prescribing legal opiates that they are authorized to prescribe as medical professionals. Why then is this happening?</a:t>
            </a:r>
          </a:p>
        </p:txBody>
      </p:sp>
      <p:sp>
        <p:nvSpPr>
          <p:cNvPr id="4" name="Slide Number Placeholder 3"/>
          <p:cNvSpPr>
            <a:spLocks noGrp="1"/>
          </p:cNvSpPr>
          <p:nvPr>
            <p:ph type="sldNum" sz="quarter" idx="5"/>
          </p:nvPr>
        </p:nvSpPr>
        <p:spPr/>
        <p:txBody>
          <a:bodyPr/>
          <a:lstStyle/>
          <a:p>
            <a:fld id="{EE613A03-DA97-4F82-9EE4-4429EEB28BB2}" type="slidenum">
              <a:rPr lang="en-US" smtClean="0"/>
              <a:t>21</a:t>
            </a:fld>
            <a:endParaRPr lang="en-US"/>
          </a:p>
        </p:txBody>
      </p:sp>
    </p:spTree>
    <p:extLst>
      <p:ext uri="{BB962C8B-B14F-4D97-AF65-F5344CB8AC3E}">
        <p14:creationId xmlns:p14="http://schemas.microsoft.com/office/powerpoint/2010/main" val="2855750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of the doctors who were interviewed on WAOK, fit the profile of the doctors who are commonly targeted, for age between 50-70 plus years old, financially fit including property and assets, and work independently or not affiliated with hospitals. Once doctors are targeted their money, property , and assets are immediately seized and not returned regardless if they are officially convicted or not. Where does the money, property and assets end up?</a:t>
            </a:r>
          </a:p>
          <a:p>
            <a:endParaRPr lang="en-US" dirty="0"/>
          </a:p>
        </p:txBody>
      </p:sp>
      <p:sp>
        <p:nvSpPr>
          <p:cNvPr id="4" name="Slide Number Placeholder 3"/>
          <p:cNvSpPr>
            <a:spLocks noGrp="1"/>
          </p:cNvSpPr>
          <p:nvPr>
            <p:ph type="sldNum" sz="quarter" idx="5"/>
          </p:nvPr>
        </p:nvSpPr>
        <p:spPr/>
        <p:txBody>
          <a:bodyPr/>
          <a:lstStyle/>
          <a:p>
            <a:fld id="{EE613A03-DA97-4F82-9EE4-4429EEB28BB2}" type="slidenum">
              <a:rPr lang="en-US" smtClean="0"/>
              <a:t>22</a:t>
            </a:fld>
            <a:endParaRPr lang="en-US"/>
          </a:p>
        </p:txBody>
      </p:sp>
    </p:spTree>
    <p:extLst>
      <p:ext uri="{BB962C8B-B14F-4D97-AF65-F5344CB8AC3E}">
        <p14:creationId xmlns:p14="http://schemas.microsoft.com/office/powerpoint/2010/main" val="1868187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Qlarant</a:t>
            </a:r>
            <a:r>
              <a:rPr lang="en-US" dirty="0"/>
              <a:t>  boast its ability to obtain speedy convictions with a conveyor belt algorithm to coordinate convictions for US Attorney’s Office to strengthen convictions thru the manipulation of data. They refer cases to the DOJ for criminal indictment.</a:t>
            </a:r>
          </a:p>
        </p:txBody>
      </p:sp>
      <p:sp>
        <p:nvSpPr>
          <p:cNvPr id="4" name="Slide Number Placeholder 3"/>
          <p:cNvSpPr>
            <a:spLocks noGrp="1"/>
          </p:cNvSpPr>
          <p:nvPr>
            <p:ph type="sldNum" sz="quarter" idx="5"/>
          </p:nvPr>
        </p:nvSpPr>
        <p:spPr/>
        <p:txBody>
          <a:bodyPr/>
          <a:lstStyle/>
          <a:p>
            <a:fld id="{EE613A03-DA97-4F82-9EE4-4429EEB28BB2}" type="slidenum">
              <a:rPr lang="en-US" smtClean="0"/>
              <a:t>23</a:t>
            </a:fld>
            <a:endParaRPr lang="en-US"/>
          </a:p>
        </p:txBody>
      </p:sp>
    </p:spTree>
    <p:extLst>
      <p:ext uri="{BB962C8B-B14F-4D97-AF65-F5344CB8AC3E}">
        <p14:creationId xmlns:p14="http://schemas.microsoft.com/office/powerpoint/2010/main" val="114037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radio has long had an unspoken, expected duty to its community. It was a main source of entertainment and a primary source of information for us and about us in the Black community. Before Black radio, the Black community received its messages by word of mouth because radio stations were owned by white people.  When Blacks evolved into radio station owners, they shared information with our community, which in many cases was the only places they would hear about it.</a:t>
            </a:r>
          </a:p>
        </p:txBody>
      </p:sp>
      <p:sp>
        <p:nvSpPr>
          <p:cNvPr id="4" name="Slide Number Placeholder 3"/>
          <p:cNvSpPr>
            <a:spLocks noGrp="1"/>
          </p:cNvSpPr>
          <p:nvPr>
            <p:ph type="sldNum" sz="quarter" idx="5"/>
          </p:nvPr>
        </p:nvSpPr>
        <p:spPr/>
        <p:txBody>
          <a:bodyPr/>
          <a:lstStyle/>
          <a:p>
            <a:fld id="{EE613A03-DA97-4F82-9EE4-4429EEB28BB2}" type="slidenum">
              <a:rPr lang="en-US" smtClean="0"/>
              <a:t>2</a:t>
            </a:fld>
            <a:endParaRPr lang="en-US"/>
          </a:p>
        </p:txBody>
      </p:sp>
    </p:spTree>
    <p:extLst>
      <p:ext uri="{BB962C8B-B14F-4D97-AF65-F5344CB8AC3E}">
        <p14:creationId xmlns:p14="http://schemas.microsoft.com/office/powerpoint/2010/main" val="3691575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Lewis said evidence does show that he and colleagues were targeted based on several factors including, Black and Brown owned practice, their large percentage of Medicaid and Blue Cross patients, high-dollar earning physicians, $1 m a year and upwards, “red flagged” busy practices for schedule II narcotics with cash payments and medical equipment used for “unnecessary injections”. The governments allegations were false and baseless.</a:t>
            </a:r>
          </a:p>
        </p:txBody>
      </p:sp>
      <p:sp>
        <p:nvSpPr>
          <p:cNvPr id="4" name="Slide Number Placeholder 3"/>
          <p:cNvSpPr>
            <a:spLocks noGrp="1"/>
          </p:cNvSpPr>
          <p:nvPr>
            <p:ph type="sldNum" sz="quarter" idx="5"/>
          </p:nvPr>
        </p:nvSpPr>
        <p:spPr/>
        <p:txBody>
          <a:bodyPr/>
          <a:lstStyle/>
          <a:p>
            <a:fld id="{EE613A03-DA97-4F82-9EE4-4429EEB28BB2}" type="slidenum">
              <a:rPr lang="en-US" smtClean="0"/>
              <a:t>24</a:t>
            </a:fld>
            <a:endParaRPr lang="en-US"/>
          </a:p>
        </p:txBody>
      </p:sp>
    </p:spTree>
    <p:extLst>
      <p:ext uri="{BB962C8B-B14F-4D97-AF65-F5344CB8AC3E}">
        <p14:creationId xmlns:p14="http://schemas.microsoft.com/office/powerpoint/2010/main" val="4075186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 Feb. 27, WAOK Producer Angela Greene attended his hearing as a member of the media. Dr. Jones was reinstated in a 7-2 vote. Dr. Jones believes his reinstatement was due in part the WAOK’s media presence.</a:t>
            </a:r>
          </a:p>
          <a:p>
            <a:endParaRPr lang="en-US" dirty="0"/>
          </a:p>
        </p:txBody>
      </p:sp>
      <p:sp>
        <p:nvSpPr>
          <p:cNvPr id="4" name="Slide Number Placeholder 3"/>
          <p:cNvSpPr>
            <a:spLocks noGrp="1"/>
          </p:cNvSpPr>
          <p:nvPr>
            <p:ph type="sldNum" sz="quarter" idx="5"/>
          </p:nvPr>
        </p:nvSpPr>
        <p:spPr/>
        <p:txBody>
          <a:bodyPr/>
          <a:lstStyle/>
          <a:p>
            <a:fld id="{EE613A03-DA97-4F82-9EE4-4429EEB28BB2}" type="slidenum">
              <a:rPr lang="en-US" smtClean="0"/>
              <a:t>25</a:t>
            </a:fld>
            <a:endParaRPr lang="en-US"/>
          </a:p>
        </p:txBody>
      </p:sp>
    </p:spTree>
    <p:extLst>
      <p:ext uri="{BB962C8B-B14F-4D97-AF65-F5344CB8AC3E}">
        <p14:creationId xmlns:p14="http://schemas.microsoft.com/office/powerpoint/2010/main" val="944116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Annette Jackson Assistant Chief of Operations for Louisiana United International (LUI), a civil, constitutional and human rights organization, especially committed to eliminating unlawful discrimination in the state of Louisiana</a:t>
            </a:r>
          </a:p>
          <a:p>
            <a:endParaRPr lang="en-US" dirty="0"/>
          </a:p>
        </p:txBody>
      </p:sp>
      <p:sp>
        <p:nvSpPr>
          <p:cNvPr id="4" name="Slide Number Placeholder 3"/>
          <p:cNvSpPr>
            <a:spLocks noGrp="1"/>
          </p:cNvSpPr>
          <p:nvPr>
            <p:ph type="sldNum" sz="quarter" idx="5"/>
          </p:nvPr>
        </p:nvSpPr>
        <p:spPr/>
        <p:txBody>
          <a:bodyPr/>
          <a:lstStyle/>
          <a:p>
            <a:fld id="{EE613A03-DA97-4F82-9EE4-4429EEB28BB2}" type="slidenum">
              <a:rPr lang="en-US" smtClean="0"/>
              <a:t>26</a:t>
            </a:fld>
            <a:endParaRPr lang="en-US"/>
          </a:p>
        </p:txBody>
      </p:sp>
    </p:spTree>
    <p:extLst>
      <p:ext uri="{BB962C8B-B14F-4D97-AF65-F5344CB8AC3E}">
        <p14:creationId xmlns:p14="http://schemas.microsoft.com/office/powerpoint/2010/main" val="3570210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solidFill>
                  <a:schemeClr val="bg1"/>
                </a:solidFill>
              </a:rPr>
              <a:t>Dr. </a:t>
            </a:r>
            <a:r>
              <a:rPr lang="en-US" dirty="0" err="1">
                <a:solidFill>
                  <a:schemeClr val="bg1"/>
                </a:solidFill>
              </a:rPr>
              <a:t>Akula</a:t>
            </a:r>
            <a:r>
              <a:rPr lang="en-US" dirty="0">
                <a:solidFill>
                  <a:schemeClr val="bg1"/>
                </a:solidFill>
              </a:rPr>
              <a:t> is facing criminal charges in a court with all white judges . His trial is set for May 2023.  He facing 10 years in prison at 67 years-old.</a:t>
            </a:r>
          </a:p>
          <a:p>
            <a:pPr marL="0" indent="0">
              <a:buFont typeface="Arial" panose="020B0604020202020204" pitchFamily="34" charset="0"/>
              <a:buNone/>
            </a:pPr>
            <a:r>
              <a:rPr lang="en-US" dirty="0">
                <a:solidFill>
                  <a:schemeClr val="bg1"/>
                </a:solidFill>
              </a:rPr>
              <a:t> </a:t>
            </a:r>
          </a:p>
          <a:p>
            <a:endParaRPr lang="en-US" dirty="0"/>
          </a:p>
        </p:txBody>
      </p:sp>
      <p:sp>
        <p:nvSpPr>
          <p:cNvPr id="4" name="Slide Number Placeholder 3"/>
          <p:cNvSpPr>
            <a:spLocks noGrp="1"/>
          </p:cNvSpPr>
          <p:nvPr>
            <p:ph type="sldNum" sz="quarter" idx="5"/>
          </p:nvPr>
        </p:nvSpPr>
        <p:spPr/>
        <p:txBody>
          <a:bodyPr/>
          <a:lstStyle/>
          <a:p>
            <a:fld id="{EE613A03-DA97-4F82-9EE4-4429EEB28BB2}" type="slidenum">
              <a:rPr lang="en-US" smtClean="0"/>
              <a:t>27</a:t>
            </a:fld>
            <a:endParaRPr lang="en-US"/>
          </a:p>
        </p:txBody>
      </p:sp>
    </p:spTree>
    <p:extLst>
      <p:ext uri="{BB962C8B-B14F-4D97-AF65-F5344CB8AC3E}">
        <p14:creationId xmlns:p14="http://schemas.microsoft.com/office/powerpoint/2010/main" val="3006039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The United Nations agreed with LUI and AUI that doctors in the U.S. were indeed being unfairly targeted and criminalized by the government.</a:t>
            </a:r>
            <a:endParaRPr lang="en-US" dirty="0"/>
          </a:p>
        </p:txBody>
      </p:sp>
      <p:sp>
        <p:nvSpPr>
          <p:cNvPr id="4" name="Slide Number Placeholder 3"/>
          <p:cNvSpPr>
            <a:spLocks noGrp="1"/>
          </p:cNvSpPr>
          <p:nvPr>
            <p:ph type="sldNum" sz="quarter" idx="5"/>
          </p:nvPr>
        </p:nvSpPr>
        <p:spPr/>
        <p:txBody>
          <a:bodyPr/>
          <a:lstStyle/>
          <a:p>
            <a:fld id="{EE613A03-DA97-4F82-9EE4-4429EEB28BB2}" type="slidenum">
              <a:rPr lang="en-US" smtClean="0"/>
              <a:t>28</a:t>
            </a:fld>
            <a:endParaRPr lang="en-US"/>
          </a:p>
        </p:txBody>
      </p:sp>
    </p:spTree>
    <p:extLst>
      <p:ext uri="{BB962C8B-B14F-4D97-AF65-F5344CB8AC3E}">
        <p14:creationId xmlns:p14="http://schemas.microsoft.com/office/powerpoint/2010/main" val="3243935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is Wealth! The End!</a:t>
            </a:r>
          </a:p>
        </p:txBody>
      </p:sp>
      <p:sp>
        <p:nvSpPr>
          <p:cNvPr id="4" name="Slide Number Placeholder 3"/>
          <p:cNvSpPr>
            <a:spLocks noGrp="1"/>
          </p:cNvSpPr>
          <p:nvPr>
            <p:ph type="sldNum" sz="quarter" idx="5"/>
          </p:nvPr>
        </p:nvSpPr>
        <p:spPr/>
        <p:txBody>
          <a:bodyPr/>
          <a:lstStyle/>
          <a:p>
            <a:fld id="{EE613A03-DA97-4F82-9EE4-4429EEB28BB2}" type="slidenum">
              <a:rPr lang="en-US" smtClean="0"/>
              <a:t>29</a:t>
            </a:fld>
            <a:endParaRPr lang="en-US"/>
          </a:p>
        </p:txBody>
      </p:sp>
    </p:spTree>
    <p:extLst>
      <p:ext uri="{BB962C8B-B14F-4D97-AF65-F5344CB8AC3E}">
        <p14:creationId xmlns:p14="http://schemas.microsoft.com/office/powerpoint/2010/main" val="153013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Jesse </a:t>
            </a:r>
            <a:r>
              <a:rPr lang="en-US" dirty="0" err="1"/>
              <a:t>Blayton</a:t>
            </a:r>
            <a:r>
              <a:rPr lang="en-US" dirty="0"/>
              <a:t> purchase WERD, a 1,000 watt radio for $50,000 . He sold WERD in 1968, when he retired on 1968. He died in 1977. </a:t>
            </a:r>
          </a:p>
        </p:txBody>
      </p:sp>
      <p:sp>
        <p:nvSpPr>
          <p:cNvPr id="4" name="Slide Number Placeholder 3"/>
          <p:cNvSpPr>
            <a:spLocks noGrp="1"/>
          </p:cNvSpPr>
          <p:nvPr>
            <p:ph type="sldNum" sz="quarter" idx="5"/>
          </p:nvPr>
        </p:nvSpPr>
        <p:spPr/>
        <p:txBody>
          <a:bodyPr/>
          <a:lstStyle/>
          <a:p>
            <a:fld id="{EE613A03-DA97-4F82-9EE4-4429EEB28BB2}" type="slidenum">
              <a:rPr lang="en-US" smtClean="0"/>
              <a:t>3</a:t>
            </a:fld>
            <a:endParaRPr lang="en-US"/>
          </a:p>
        </p:txBody>
      </p:sp>
    </p:spTree>
    <p:extLst>
      <p:ext uri="{BB962C8B-B14F-4D97-AF65-F5344CB8AC3E}">
        <p14:creationId xmlns:p14="http://schemas.microsoft.com/office/powerpoint/2010/main" val="3506488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Atlanta’s oldest Black station and staple in the Black community has taken the lead on educating the Black community on how its health is connected to the criminalization of Black and Brown doctors. A problem that has remained most obscure to the masses until now</a:t>
            </a:r>
          </a:p>
        </p:txBody>
      </p:sp>
      <p:sp>
        <p:nvSpPr>
          <p:cNvPr id="4" name="Slide Number Placeholder 3"/>
          <p:cNvSpPr>
            <a:spLocks noGrp="1"/>
          </p:cNvSpPr>
          <p:nvPr>
            <p:ph type="sldNum" sz="quarter" idx="5"/>
          </p:nvPr>
        </p:nvSpPr>
        <p:spPr/>
        <p:txBody>
          <a:bodyPr/>
          <a:lstStyle/>
          <a:p>
            <a:fld id="{EE613A03-DA97-4F82-9EE4-4429EEB28BB2}" type="slidenum">
              <a:rPr lang="en-US" smtClean="0"/>
              <a:t>4</a:t>
            </a:fld>
            <a:endParaRPr lang="en-US"/>
          </a:p>
        </p:txBody>
      </p:sp>
    </p:spTree>
    <p:extLst>
      <p:ext uri="{BB962C8B-B14F-4D97-AF65-F5344CB8AC3E}">
        <p14:creationId xmlns:p14="http://schemas.microsoft.com/office/powerpoint/2010/main" val="3352095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governments orchestrated attacks the Black and Brown doctors directly affects the health of the Black community because it eliminates our choice to have a doctor who looks like you, understands you, speaks like you and someone who can address the nuances of the Black culture. Cultural sensitivity is important to Blacks as patients and to Doctors as caregivers. Some people just feel more comfortable talking to a doctor who likes them because of the blatant mistrust of white doctors because the history of abuse towards Black the community.</a:t>
            </a:r>
          </a:p>
        </p:txBody>
      </p:sp>
      <p:sp>
        <p:nvSpPr>
          <p:cNvPr id="4" name="Slide Number Placeholder 3"/>
          <p:cNvSpPr>
            <a:spLocks noGrp="1"/>
          </p:cNvSpPr>
          <p:nvPr>
            <p:ph type="sldNum" sz="quarter" idx="5"/>
          </p:nvPr>
        </p:nvSpPr>
        <p:spPr/>
        <p:txBody>
          <a:bodyPr/>
          <a:lstStyle/>
          <a:p>
            <a:fld id="{EE613A03-DA97-4F82-9EE4-4429EEB28BB2}" type="slidenum">
              <a:rPr lang="en-US" smtClean="0"/>
              <a:t>5</a:t>
            </a:fld>
            <a:endParaRPr lang="en-US"/>
          </a:p>
        </p:txBody>
      </p:sp>
    </p:spTree>
    <p:extLst>
      <p:ext uri="{BB962C8B-B14F-4D97-AF65-F5344CB8AC3E}">
        <p14:creationId xmlns:p14="http://schemas.microsoft.com/office/powerpoint/2010/main" val="41097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researchers, when Black patients see Black doctors service to patients and patient trust are both among the cornerstones critical to the status of public health.</a:t>
            </a:r>
          </a:p>
        </p:txBody>
      </p:sp>
      <p:sp>
        <p:nvSpPr>
          <p:cNvPr id="4" name="Slide Number Placeholder 3"/>
          <p:cNvSpPr>
            <a:spLocks noGrp="1"/>
          </p:cNvSpPr>
          <p:nvPr>
            <p:ph type="sldNum" sz="quarter" idx="5"/>
          </p:nvPr>
        </p:nvSpPr>
        <p:spPr/>
        <p:txBody>
          <a:bodyPr/>
          <a:lstStyle/>
          <a:p>
            <a:fld id="{EE613A03-DA97-4F82-9EE4-4429EEB28BB2}" type="slidenum">
              <a:rPr lang="en-US" smtClean="0"/>
              <a:t>6</a:t>
            </a:fld>
            <a:endParaRPr lang="en-US"/>
          </a:p>
        </p:txBody>
      </p:sp>
    </p:spTree>
    <p:extLst>
      <p:ext uri="{BB962C8B-B14F-4D97-AF65-F5344CB8AC3E}">
        <p14:creationId xmlns:p14="http://schemas.microsoft.com/office/powerpoint/2010/main" val="2126681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WAOK Executive producer, Angela Greene recalls frequent discussions on the show she produces, On Point with </a:t>
            </a:r>
            <a:r>
              <a:rPr lang="en-US" dirty="0" err="1"/>
              <a:t>Juandolyn</a:t>
            </a:r>
            <a:r>
              <a:rPr lang="en-US" dirty="0"/>
              <a:t> Stokes in which countless listeners would call in to protest the COVID-19 vaccination and its requirements by many businesses, workplaces, and social events, which made it mandatory. Many callers would cite the Tuskegee Experiment and the Henrietta Lacks case as reasons why they did not trust the vaccine or the government for making them get it to be considered a healthy member of society.</a:t>
            </a:r>
          </a:p>
        </p:txBody>
      </p:sp>
      <p:sp>
        <p:nvSpPr>
          <p:cNvPr id="4" name="Slide Number Placeholder 3"/>
          <p:cNvSpPr>
            <a:spLocks noGrp="1"/>
          </p:cNvSpPr>
          <p:nvPr>
            <p:ph type="sldNum" sz="quarter" idx="5"/>
          </p:nvPr>
        </p:nvSpPr>
        <p:spPr/>
        <p:txBody>
          <a:bodyPr/>
          <a:lstStyle/>
          <a:p>
            <a:fld id="{EE613A03-DA97-4F82-9EE4-4429EEB28BB2}" type="slidenum">
              <a:rPr lang="en-US" smtClean="0"/>
              <a:t>7</a:t>
            </a:fld>
            <a:endParaRPr lang="en-US"/>
          </a:p>
        </p:txBody>
      </p:sp>
    </p:spTree>
    <p:extLst>
      <p:ext uri="{BB962C8B-B14F-4D97-AF65-F5344CB8AC3E}">
        <p14:creationId xmlns:p14="http://schemas.microsoft.com/office/powerpoint/2010/main" val="22537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Feb. 2023, WAOK held the first panel discussion of its kinds with our listeners, who were intrigued by what doctors reported.  Each doctor was allowed to share his story, which were painful and disheartening because in most cases doctors medical careers were destroyed by the governments accusations. </a:t>
            </a:r>
          </a:p>
        </p:txBody>
      </p:sp>
      <p:sp>
        <p:nvSpPr>
          <p:cNvPr id="4" name="Slide Number Placeholder 3"/>
          <p:cNvSpPr>
            <a:spLocks noGrp="1"/>
          </p:cNvSpPr>
          <p:nvPr>
            <p:ph type="sldNum" sz="quarter" idx="5"/>
          </p:nvPr>
        </p:nvSpPr>
        <p:spPr/>
        <p:txBody>
          <a:bodyPr/>
          <a:lstStyle/>
          <a:p>
            <a:fld id="{EE613A03-DA97-4F82-9EE4-4429EEB28BB2}" type="slidenum">
              <a:rPr lang="en-US" smtClean="0"/>
              <a:t>8</a:t>
            </a:fld>
            <a:endParaRPr lang="en-US"/>
          </a:p>
        </p:txBody>
      </p:sp>
    </p:spTree>
    <p:extLst>
      <p:ext uri="{BB962C8B-B14F-4D97-AF65-F5344CB8AC3E}">
        <p14:creationId xmlns:p14="http://schemas.microsoft.com/office/powerpoint/2010/main" val="71609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613A03-DA97-4F82-9EE4-4429EEB28BB2}" type="slidenum">
              <a:rPr lang="en-US" smtClean="0"/>
              <a:t>9</a:t>
            </a:fld>
            <a:endParaRPr lang="en-US"/>
          </a:p>
        </p:txBody>
      </p:sp>
    </p:spTree>
    <p:extLst>
      <p:ext uri="{BB962C8B-B14F-4D97-AF65-F5344CB8AC3E}">
        <p14:creationId xmlns:p14="http://schemas.microsoft.com/office/powerpoint/2010/main" val="192835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537BB-9E78-686E-EE31-550A9140FA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98AB15-EBA4-0225-AE15-45B65C606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DAD53F-4E44-4326-87D5-71973A2E0347}"/>
              </a:ext>
            </a:extLst>
          </p:cNvPr>
          <p:cNvSpPr>
            <a:spLocks noGrp="1"/>
          </p:cNvSpPr>
          <p:nvPr>
            <p:ph type="dt" sz="half" idx="10"/>
          </p:nvPr>
        </p:nvSpPr>
        <p:spPr/>
        <p:txBody>
          <a:bodyPr/>
          <a:lstStyle/>
          <a:p>
            <a:fld id="{92D110A1-3A10-4228-BDC7-3B130B78E1D4}" type="datetimeFigureOut">
              <a:rPr lang="en-US" smtClean="0"/>
              <a:t>4/30/2023</a:t>
            </a:fld>
            <a:endParaRPr lang="en-US"/>
          </a:p>
        </p:txBody>
      </p:sp>
      <p:sp>
        <p:nvSpPr>
          <p:cNvPr id="5" name="Footer Placeholder 4">
            <a:extLst>
              <a:ext uri="{FF2B5EF4-FFF2-40B4-BE49-F238E27FC236}">
                <a16:creationId xmlns:a16="http://schemas.microsoft.com/office/drawing/2014/main" id="{F49E3D8D-9D24-A47B-E079-D0A0F628CA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01B50-86F5-5D57-602B-9F728CC4D128}"/>
              </a:ext>
            </a:extLst>
          </p:cNvPr>
          <p:cNvSpPr>
            <a:spLocks noGrp="1"/>
          </p:cNvSpPr>
          <p:nvPr>
            <p:ph type="sldNum" sz="quarter" idx="12"/>
          </p:nvPr>
        </p:nvSpPr>
        <p:spPr/>
        <p:txBody>
          <a:bodyPr/>
          <a:lstStyle/>
          <a:p>
            <a:fld id="{2F755A5B-4CF7-456A-997B-1EE4C82F4CA6}" type="slidenum">
              <a:rPr lang="en-US" smtClean="0"/>
              <a:t>‹#›</a:t>
            </a:fld>
            <a:endParaRPr lang="en-US"/>
          </a:p>
        </p:txBody>
      </p:sp>
    </p:spTree>
    <p:extLst>
      <p:ext uri="{BB962C8B-B14F-4D97-AF65-F5344CB8AC3E}">
        <p14:creationId xmlns:p14="http://schemas.microsoft.com/office/powerpoint/2010/main" val="357094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5D64F-C910-DA19-A8AA-75F405158F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D2B5DF-BE62-6498-9772-39A125FDC8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94FD9-DC7F-A245-61C7-9B1C7E5DA82D}"/>
              </a:ext>
            </a:extLst>
          </p:cNvPr>
          <p:cNvSpPr>
            <a:spLocks noGrp="1"/>
          </p:cNvSpPr>
          <p:nvPr>
            <p:ph type="dt" sz="half" idx="10"/>
          </p:nvPr>
        </p:nvSpPr>
        <p:spPr/>
        <p:txBody>
          <a:bodyPr/>
          <a:lstStyle/>
          <a:p>
            <a:fld id="{92D110A1-3A10-4228-BDC7-3B130B78E1D4}" type="datetimeFigureOut">
              <a:rPr lang="en-US" smtClean="0"/>
              <a:t>4/30/2023</a:t>
            </a:fld>
            <a:endParaRPr lang="en-US"/>
          </a:p>
        </p:txBody>
      </p:sp>
      <p:sp>
        <p:nvSpPr>
          <p:cNvPr id="5" name="Footer Placeholder 4">
            <a:extLst>
              <a:ext uri="{FF2B5EF4-FFF2-40B4-BE49-F238E27FC236}">
                <a16:creationId xmlns:a16="http://schemas.microsoft.com/office/drawing/2014/main" id="{DEFBEF4F-FE5F-5E81-B114-3890FAC942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F0118-D186-5FA8-BD87-45D53D8C6F83}"/>
              </a:ext>
            </a:extLst>
          </p:cNvPr>
          <p:cNvSpPr>
            <a:spLocks noGrp="1"/>
          </p:cNvSpPr>
          <p:nvPr>
            <p:ph type="sldNum" sz="quarter" idx="12"/>
          </p:nvPr>
        </p:nvSpPr>
        <p:spPr/>
        <p:txBody>
          <a:bodyPr/>
          <a:lstStyle/>
          <a:p>
            <a:fld id="{2F755A5B-4CF7-456A-997B-1EE4C82F4CA6}" type="slidenum">
              <a:rPr lang="en-US" smtClean="0"/>
              <a:t>‹#›</a:t>
            </a:fld>
            <a:endParaRPr lang="en-US"/>
          </a:p>
        </p:txBody>
      </p:sp>
    </p:spTree>
    <p:extLst>
      <p:ext uri="{BB962C8B-B14F-4D97-AF65-F5344CB8AC3E}">
        <p14:creationId xmlns:p14="http://schemas.microsoft.com/office/powerpoint/2010/main" val="131416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46B707-56E5-FD0D-A2C8-4592807ED7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F3CAA1-6EFC-CFF9-A728-463F166C04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20CB6-2EA2-C631-394B-D495573B5823}"/>
              </a:ext>
            </a:extLst>
          </p:cNvPr>
          <p:cNvSpPr>
            <a:spLocks noGrp="1"/>
          </p:cNvSpPr>
          <p:nvPr>
            <p:ph type="dt" sz="half" idx="10"/>
          </p:nvPr>
        </p:nvSpPr>
        <p:spPr/>
        <p:txBody>
          <a:bodyPr/>
          <a:lstStyle/>
          <a:p>
            <a:fld id="{92D110A1-3A10-4228-BDC7-3B130B78E1D4}" type="datetimeFigureOut">
              <a:rPr lang="en-US" smtClean="0"/>
              <a:t>4/30/2023</a:t>
            </a:fld>
            <a:endParaRPr lang="en-US"/>
          </a:p>
        </p:txBody>
      </p:sp>
      <p:sp>
        <p:nvSpPr>
          <p:cNvPr id="5" name="Footer Placeholder 4">
            <a:extLst>
              <a:ext uri="{FF2B5EF4-FFF2-40B4-BE49-F238E27FC236}">
                <a16:creationId xmlns:a16="http://schemas.microsoft.com/office/drawing/2014/main" id="{612D88B8-417C-D7FD-EE2F-A4E541D90A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A7F21-486A-4CC2-7964-CA84EFF4AD46}"/>
              </a:ext>
            </a:extLst>
          </p:cNvPr>
          <p:cNvSpPr>
            <a:spLocks noGrp="1"/>
          </p:cNvSpPr>
          <p:nvPr>
            <p:ph type="sldNum" sz="quarter" idx="12"/>
          </p:nvPr>
        </p:nvSpPr>
        <p:spPr/>
        <p:txBody>
          <a:bodyPr/>
          <a:lstStyle/>
          <a:p>
            <a:fld id="{2F755A5B-4CF7-456A-997B-1EE4C82F4CA6}" type="slidenum">
              <a:rPr lang="en-US" smtClean="0"/>
              <a:t>‹#›</a:t>
            </a:fld>
            <a:endParaRPr lang="en-US"/>
          </a:p>
        </p:txBody>
      </p:sp>
    </p:spTree>
    <p:extLst>
      <p:ext uri="{BB962C8B-B14F-4D97-AF65-F5344CB8AC3E}">
        <p14:creationId xmlns:p14="http://schemas.microsoft.com/office/powerpoint/2010/main" val="70273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CA98A-15CC-06EB-2F48-474E330200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60FBB9-5E0F-35C8-FE93-7D10BFB1DB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1A609-DD0B-8328-DA66-64517C148393}"/>
              </a:ext>
            </a:extLst>
          </p:cNvPr>
          <p:cNvSpPr>
            <a:spLocks noGrp="1"/>
          </p:cNvSpPr>
          <p:nvPr>
            <p:ph type="dt" sz="half" idx="10"/>
          </p:nvPr>
        </p:nvSpPr>
        <p:spPr/>
        <p:txBody>
          <a:bodyPr/>
          <a:lstStyle/>
          <a:p>
            <a:fld id="{92D110A1-3A10-4228-BDC7-3B130B78E1D4}" type="datetimeFigureOut">
              <a:rPr lang="en-US" smtClean="0"/>
              <a:t>4/30/2023</a:t>
            </a:fld>
            <a:endParaRPr lang="en-US"/>
          </a:p>
        </p:txBody>
      </p:sp>
      <p:sp>
        <p:nvSpPr>
          <p:cNvPr id="5" name="Footer Placeholder 4">
            <a:extLst>
              <a:ext uri="{FF2B5EF4-FFF2-40B4-BE49-F238E27FC236}">
                <a16:creationId xmlns:a16="http://schemas.microsoft.com/office/drawing/2014/main" id="{7A044011-3A05-30CD-FC88-110E5790F6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852D5-D3BB-B9D7-624C-33C78BF9CB2F}"/>
              </a:ext>
            </a:extLst>
          </p:cNvPr>
          <p:cNvSpPr>
            <a:spLocks noGrp="1"/>
          </p:cNvSpPr>
          <p:nvPr>
            <p:ph type="sldNum" sz="quarter" idx="12"/>
          </p:nvPr>
        </p:nvSpPr>
        <p:spPr/>
        <p:txBody>
          <a:bodyPr/>
          <a:lstStyle/>
          <a:p>
            <a:fld id="{2F755A5B-4CF7-456A-997B-1EE4C82F4CA6}" type="slidenum">
              <a:rPr lang="en-US" smtClean="0"/>
              <a:t>‹#›</a:t>
            </a:fld>
            <a:endParaRPr lang="en-US"/>
          </a:p>
        </p:txBody>
      </p:sp>
    </p:spTree>
    <p:extLst>
      <p:ext uri="{BB962C8B-B14F-4D97-AF65-F5344CB8AC3E}">
        <p14:creationId xmlns:p14="http://schemas.microsoft.com/office/powerpoint/2010/main" val="347971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5422-43AB-E4F9-6FBC-46C50A7C30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E1772F-AEDA-60D9-690B-B77A5A293E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A232D7-B226-3F9A-AD86-3B711CC07E58}"/>
              </a:ext>
            </a:extLst>
          </p:cNvPr>
          <p:cNvSpPr>
            <a:spLocks noGrp="1"/>
          </p:cNvSpPr>
          <p:nvPr>
            <p:ph type="dt" sz="half" idx="10"/>
          </p:nvPr>
        </p:nvSpPr>
        <p:spPr/>
        <p:txBody>
          <a:bodyPr/>
          <a:lstStyle/>
          <a:p>
            <a:fld id="{92D110A1-3A10-4228-BDC7-3B130B78E1D4}" type="datetimeFigureOut">
              <a:rPr lang="en-US" smtClean="0"/>
              <a:t>4/30/2023</a:t>
            </a:fld>
            <a:endParaRPr lang="en-US"/>
          </a:p>
        </p:txBody>
      </p:sp>
      <p:sp>
        <p:nvSpPr>
          <p:cNvPr id="5" name="Footer Placeholder 4">
            <a:extLst>
              <a:ext uri="{FF2B5EF4-FFF2-40B4-BE49-F238E27FC236}">
                <a16:creationId xmlns:a16="http://schemas.microsoft.com/office/drawing/2014/main" id="{D980DA91-0D4D-AFDB-9ADB-44EB2A895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38C15A-A558-47BC-CCA3-A7B60585B834}"/>
              </a:ext>
            </a:extLst>
          </p:cNvPr>
          <p:cNvSpPr>
            <a:spLocks noGrp="1"/>
          </p:cNvSpPr>
          <p:nvPr>
            <p:ph type="sldNum" sz="quarter" idx="12"/>
          </p:nvPr>
        </p:nvSpPr>
        <p:spPr/>
        <p:txBody>
          <a:bodyPr/>
          <a:lstStyle/>
          <a:p>
            <a:fld id="{2F755A5B-4CF7-456A-997B-1EE4C82F4CA6}" type="slidenum">
              <a:rPr lang="en-US" smtClean="0"/>
              <a:t>‹#›</a:t>
            </a:fld>
            <a:endParaRPr lang="en-US"/>
          </a:p>
        </p:txBody>
      </p:sp>
    </p:spTree>
    <p:extLst>
      <p:ext uri="{BB962C8B-B14F-4D97-AF65-F5344CB8AC3E}">
        <p14:creationId xmlns:p14="http://schemas.microsoft.com/office/powerpoint/2010/main" val="286500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692B-8396-8D99-6687-44116D8EFA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51B50B-B9BF-CB64-94FC-70785D496E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2D52BB-AA7E-7D7E-0E31-65F1EDD1ED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008AF6-1E98-8640-E79A-1EC6E116F528}"/>
              </a:ext>
            </a:extLst>
          </p:cNvPr>
          <p:cNvSpPr>
            <a:spLocks noGrp="1"/>
          </p:cNvSpPr>
          <p:nvPr>
            <p:ph type="dt" sz="half" idx="10"/>
          </p:nvPr>
        </p:nvSpPr>
        <p:spPr/>
        <p:txBody>
          <a:bodyPr/>
          <a:lstStyle/>
          <a:p>
            <a:fld id="{92D110A1-3A10-4228-BDC7-3B130B78E1D4}" type="datetimeFigureOut">
              <a:rPr lang="en-US" smtClean="0"/>
              <a:t>4/30/2023</a:t>
            </a:fld>
            <a:endParaRPr lang="en-US"/>
          </a:p>
        </p:txBody>
      </p:sp>
      <p:sp>
        <p:nvSpPr>
          <p:cNvPr id="6" name="Footer Placeholder 5">
            <a:extLst>
              <a:ext uri="{FF2B5EF4-FFF2-40B4-BE49-F238E27FC236}">
                <a16:creationId xmlns:a16="http://schemas.microsoft.com/office/drawing/2014/main" id="{CE846C67-0FCF-3103-3472-1B4C76642E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C99B92-DE75-2484-5BCF-C0377E702CBA}"/>
              </a:ext>
            </a:extLst>
          </p:cNvPr>
          <p:cNvSpPr>
            <a:spLocks noGrp="1"/>
          </p:cNvSpPr>
          <p:nvPr>
            <p:ph type="sldNum" sz="quarter" idx="12"/>
          </p:nvPr>
        </p:nvSpPr>
        <p:spPr/>
        <p:txBody>
          <a:bodyPr/>
          <a:lstStyle/>
          <a:p>
            <a:fld id="{2F755A5B-4CF7-456A-997B-1EE4C82F4CA6}" type="slidenum">
              <a:rPr lang="en-US" smtClean="0"/>
              <a:t>‹#›</a:t>
            </a:fld>
            <a:endParaRPr lang="en-US"/>
          </a:p>
        </p:txBody>
      </p:sp>
    </p:spTree>
    <p:extLst>
      <p:ext uri="{BB962C8B-B14F-4D97-AF65-F5344CB8AC3E}">
        <p14:creationId xmlns:p14="http://schemas.microsoft.com/office/powerpoint/2010/main" val="924867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88E7B-DF47-0C62-37B6-21EEE737F3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E5D9DA-E156-0420-1A7A-FD14B25983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F7C221-8611-1F0D-8FE4-F2F7F0D4E2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690784-F581-44B7-F580-F39E7B16F4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EE5E0E-55FF-21A3-220D-9B22A34788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49B122-D5A6-FA46-84DA-00D6D3489330}"/>
              </a:ext>
            </a:extLst>
          </p:cNvPr>
          <p:cNvSpPr>
            <a:spLocks noGrp="1"/>
          </p:cNvSpPr>
          <p:nvPr>
            <p:ph type="dt" sz="half" idx="10"/>
          </p:nvPr>
        </p:nvSpPr>
        <p:spPr/>
        <p:txBody>
          <a:bodyPr/>
          <a:lstStyle/>
          <a:p>
            <a:fld id="{92D110A1-3A10-4228-BDC7-3B130B78E1D4}" type="datetimeFigureOut">
              <a:rPr lang="en-US" smtClean="0"/>
              <a:t>4/30/2023</a:t>
            </a:fld>
            <a:endParaRPr lang="en-US"/>
          </a:p>
        </p:txBody>
      </p:sp>
      <p:sp>
        <p:nvSpPr>
          <p:cNvPr id="8" name="Footer Placeholder 7">
            <a:extLst>
              <a:ext uri="{FF2B5EF4-FFF2-40B4-BE49-F238E27FC236}">
                <a16:creationId xmlns:a16="http://schemas.microsoft.com/office/drawing/2014/main" id="{A4A7E5B3-C009-4070-C003-46AEA474A8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81A544-BA64-57D6-8EF0-1B79B0D7FE21}"/>
              </a:ext>
            </a:extLst>
          </p:cNvPr>
          <p:cNvSpPr>
            <a:spLocks noGrp="1"/>
          </p:cNvSpPr>
          <p:nvPr>
            <p:ph type="sldNum" sz="quarter" idx="12"/>
          </p:nvPr>
        </p:nvSpPr>
        <p:spPr/>
        <p:txBody>
          <a:bodyPr/>
          <a:lstStyle/>
          <a:p>
            <a:fld id="{2F755A5B-4CF7-456A-997B-1EE4C82F4CA6}" type="slidenum">
              <a:rPr lang="en-US" smtClean="0"/>
              <a:t>‹#›</a:t>
            </a:fld>
            <a:endParaRPr lang="en-US"/>
          </a:p>
        </p:txBody>
      </p:sp>
    </p:spTree>
    <p:extLst>
      <p:ext uri="{BB962C8B-B14F-4D97-AF65-F5344CB8AC3E}">
        <p14:creationId xmlns:p14="http://schemas.microsoft.com/office/powerpoint/2010/main" val="369422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E0C0-6BDD-88F8-44DC-B36548861F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EA1ABA-6F95-22C7-2B2B-74BF127943F2}"/>
              </a:ext>
            </a:extLst>
          </p:cNvPr>
          <p:cNvSpPr>
            <a:spLocks noGrp="1"/>
          </p:cNvSpPr>
          <p:nvPr>
            <p:ph type="dt" sz="half" idx="10"/>
          </p:nvPr>
        </p:nvSpPr>
        <p:spPr/>
        <p:txBody>
          <a:bodyPr/>
          <a:lstStyle/>
          <a:p>
            <a:fld id="{92D110A1-3A10-4228-BDC7-3B130B78E1D4}" type="datetimeFigureOut">
              <a:rPr lang="en-US" smtClean="0"/>
              <a:t>4/30/2023</a:t>
            </a:fld>
            <a:endParaRPr lang="en-US"/>
          </a:p>
        </p:txBody>
      </p:sp>
      <p:sp>
        <p:nvSpPr>
          <p:cNvPr id="4" name="Footer Placeholder 3">
            <a:extLst>
              <a:ext uri="{FF2B5EF4-FFF2-40B4-BE49-F238E27FC236}">
                <a16:creationId xmlns:a16="http://schemas.microsoft.com/office/drawing/2014/main" id="{45023181-729F-6FD0-9C07-A553DD1130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DEE59C-99F6-B829-194A-87FA48DBD641}"/>
              </a:ext>
            </a:extLst>
          </p:cNvPr>
          <p:cNvSpPr>
            <a:spLocks noGrp="1"/>
          </p:cNvSpPr>
          <p:nvPr>
            <p:ph type="sldNum" sz="quarter" idx="12"/>
          </p:nvPr>
        </p:nvSpPr>
        <p:spPr/>
        <p:txBody>
          <a:bodyPr/>
          <a:lstStyle/>
          <a:p>
            <a:fld id="{2F755A5B-4CF7-456A-997B-1EE4C82F4CA6}" type="slidenum">
              <a:rPr lang="en-US" smtClean="0"/>
              <a:t>‹#›</a:t>
            </a:fld>
            <a:endParaRPr lang="en-US"/>
          </a:p>
        </p:txBody>
      </p:sp>
    </p:spTree>
    <p:extLst>
      <p:ext uri="{BB962C8B-B14F-4D97-AF65-F5344CB8AC3E}">
        <p14:creationId xmlns:p14="http://schemas.microsoft.com/office/powerpoint/2010/main" val="3518397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31C257-CCCD-8C20-19E5-3207EEE022F1}"/>
              </a:ext>
            </a:extLst>
          </p:cNvPr>
          <p:cNvSpPr>
            <a:spLocks noGrp="1"/>
          </p:cNvSpPr>
          <p:nvPr>
            <p:ph type="dt" sz="half" idx="10"/>
          </p:nvPr>
        </p:nvSpPr>
        <p:spPr/>
        <p:txBody>
          <a:bodyPr/>
          <a:lstStyle/>
          <a:p>
            <a:fld id="{92D110A1-3A10-4228-BDC7-3B130B78E1D4}" type="datetimeFigureOut">
              <a:rPr lang="en-US" smtClean="0"/>
              <a:t>4/30/2023</a:t>
            </a:fld>
            <a:endParaRPr lang="en-US"/>
          </a:p>
        </p:txBody>
      </p:sp>
      <p:sp>
        <p:nvSpPr>
          <p:cNvPr id="3" name="Footer Placeholder 2">
            <a:extLst>
              <a:ext uri="{FF2B5EF4-FFF2-40B4-BE49-F238E27FC236}">
                <a16:creationId xmlns:a16="http://schemas.microsoft.com/office/drawing/2014/main" id="{CBF2AB96-13B8-C14C-9F20-10C1880C2F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BA68EA-B5E4-E3B2-69B2-A089F3FC159E}"/>
              </a:ext>
            </a:extLst>
          </p:cNvPr>
          <p:cNvSpPr>
            <a:spLocks noGrp="1"/>
          </p:cNvSpPr>
          <p:nvPr>
            <p:ph type="sldNum" sz="quarter" idx="12"/>
          </p:nvPr>
        </p:nvSpPr>
        <p:spPr/>
        <p:txBody>
          <a:bodyPr/>
          <a:lstStyle/>
          <a:p>
            <a:fld id="{2F755A5B-4CF7-456A-997B-1EE4C82F4CA6}" type="slidenum">
              <a:rPr lang="en-US" smtClean="0"/>
              <a:t>‹#›</a:t>
            </a:fld>
            <a:endParaRPr lang="en-US"/>
          </a:p>
        </p:txBody>
      </p:sp>
    </p:spTree>
    <p:extLst>
      <p:ext uri="{BB962C8B-B14F-4D97-AF65-F5344CB8AC3E}">
        <p14:creationId xmlns:p14="http://schemas.microsoft.com/office/powerpoint/2010/main" val="25298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5F801-291C-AD6B-F444-74B4AD44B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E8E79C-2102-0485-EE2C-7E64D88107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B8CA79-964E-6B5D-E987-65C6D81B2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DBD90-5C26-C37D-D29A-AC7A906CFADF}"/>
              </a:ext>
            </a:extLst>
          </p:cNvPr>
          <p:cNvSpPr>
            <a:spLocks noGrp="1"/>
          </p:cNvSpPr>
          <p:nvPr>
            <p:ph type="dt" sz="half" idx="10"/>
          </p:nvPr>
        </p:nvSpPr>
        <p:spPr/>
        <p:txBody>
          <a:bodyPr/>
          <a:lstStyle/>
          <a:p>
            <a:fld id="{92D110A1-3A10-4228-BDC7-3B130B78E1D4}" type="datetimeFigureOut">
              <a:rPr lang="en-US" smtClean="0"/>
              <a:t>4/30/2023</a:t>
            </a:fld>
            <a:endParaRPr lang="en-US"/>
          </a:p>
        </p:txBody>
      </p:sp>
      <p:sp>
        <p:nvSpPr>
          <p:cNvPr id="6" name="Footer Placeholder 5">
            <a:extLst>
              <a:ext uri="{FF2B5EF4-FFF2-40B4-BE49-F238E27FC236}">
                <a16:creationId xmlns:a16="http://schemas.microsoft.com/office/drawing/2014/main" id="{ED560857-C11D-C341-376D-80905611D6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B8B648-FD17-87E2-60AA-E9FD159B954D}"/>
              </a:ext>
            </a:extLst>
          </p:cNvPr>
          <p:cNvSpPr>
            <a:spLocks noGrp="1"/>
          </p:cNvSpPr>
          <p:nvPr>
            <p:ph type="sldNum" sz="quarter" idx="12"/>
          </p:nvPr>
        </p:nvSpPr>
        <p:spPr/>
        <p:txBody>
          <a:bodyPr/>
          <a:lstStyle/>
          <a:p>
            <a:fld id="{2F755A5B-4CF7-456A-997B-1EE4C82F4CA6}" type="slidenum">
              <a:rPr lang="en-US" smtClean="0"/>
              <a:t>‹#›</a:t>
            </a:fld>
            <a:endParaRPr lang="en-US"/>
          </a:p>
        </p:txBody>
      </p:sp>
    </p:spTree>
    <p:extLst>
      <p:ext uri="{BB962C8B-B14F-4D97-AF65-F5344CB8AC3E}">
        <p14:creationId xmlns:p14="http://schemas.microsoft.com/office/powerpoint/2010/main" val="74361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28A55-A713-0FDE-88F7-6BAA496BE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745C4A-9B7E-A964-05E2-543BAC9ACC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618318-446E-F8D4-ED5E-DEE60BA6A6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E1C89B-606D-C25C-1894-7F0241459B53}"/>
              </a:ext>
            </a:extLst>
          </p:cNvPr>
          <p:cNvSpPr>
            <a:spLocks noGrp="1"/>
          </p:cNvSpPr>
          <p:nvPr>
            <p:ph type="dt" sz="half" idx="10"/>
          </p:nvPr>
        </p:nvSpPr>
        <p:spPr/>
        <p:txBody>
          <a:bodyPr/>
          <a:lstStyle/>
          <a:p>
            <a:fld id="{92D110A1-3A10-4228-BDC7-3B130B78E1D4}" type="datetimeFigureOut">
              <a:rPr lang="en-US" smtClean="0"/>
              <a:t>4/30/2023</a:t>
            </a:fld>
            <a:endParaRPr lang="en-US"/>
          </a:p>
        </p:txBody>
      </p:sp>
      <p:sp>
        <p:nvSpPr>
          <p:cNvPr id="6" name="Footer Placeholder 5">
            <a:extLst>
              <a:ext uri="{FF2B5EF4-FFF2-40B4-BE49-F238E27FC236}">
                <a16:creationId xmlns:a16="http://schemas.microsoft.com/office/drawing/2014/main" id="{8092AD6C-3395-35CA-1899-0E9FDC79ED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B48AF-6664-746F-A166-97E5AF604219}"/>
              </a:ext>
            </a:extLst>
          </p:cNvPr>
          <p:cNvSpPr>
            <a:spLocks noGrp="1"/>
          </p:cNvSpPr>
          <p:nvPr>
            <p:ph type="sldNum" sz="quarter" idx="12"/>
          </p:nvPr>
        </p:nvSpPr>
        <p:spPr/>
        <p:txBody>
          <a:bodyPr/>
          <a:lstStyle/>
          <a:p>
            <a:fld id="{2F755A5B-4CF7-456A-997B-1EE4C82F4CA6}" type="slidenum">
              <a:rPr lang="en-US" smtClean="0"/>
              <a:t>‹#›</a:t>
            </a:fld>
            <a:endParaRPr lang="en-US"/>
          </a:p>
        </p:txBody>
      </p:sp>
    </p:spTree>
    <p:extLst>
      <p:ext uri="{BB962C8B-B14F-4D97-AF65-F5344CB8AC3E}">
        <p14:creationId xmlns:p14="http://schemas.microsoft.com/office/powerpoint/2010/main" val="323013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AE7B2E-3B78-3BAB-9513-28394ED6C9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A0ABD0-F580-8F02-CAE5-48FA736CB0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8A31B-6A78-5DED-C0F1-1872F57FE4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110A1-3A10-4228-BDC7-3B130B78E1D4}" type="datetimeFigureOut">
              <a:rPr lang="en-US" smtClean="0"/>
              <a:t>4/30/2023</a:t>
            </a:fld>
            <a:endParaRPr lang="en-US"/>
          </a:p>
        </p:txBody>
      </p:sp>
      <p:sp>
        <p:nvSpPr>
          <p:cNvPr id="5" name="Footer Placeholder 4">
            <a:extLst>
              <a:ext uri="{FF2B5EF4-FFF2-40B4-BE49-F238E27FC236}">
                <a16:creationId xmlns:a16="http://schemas.microsoft.com/office/drawing/2014/main" id="{4BD461D0-0679-E91E-7BF3-2D644D921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DB48B4-FCA8-97A5-BB63-9E7E33A527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55A5B-4CF7-456A-997B-1EE4C82F4CA6}" type="slidenum">
              <a:rPr lang="en-US" smtClean="0"/>
              <a:t>‹#›</a:t>
            </a:fld>
            <a:endParaRPr lang="en-US"/>
          </a:p>
        </p:txBody>
      </p:sp>
    </p:spTree>
    <p:extLst>
      <p:ext uri="{BB962C8B-B14F-4D97-AF65-F5344CB8AC3E}">
        <p14:creationId xmlns:p14="http://schemas.microsoft.com/office/powerpoint/2010/main" val="2461783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B5A81BF5-7E8A-BFCA-8A9A-1522F4E7E4E8}"/>
              </a:ext>
            </a:extLst>
          </p:cNvPr>
          <p:cNvSpPr>
            <a:spLocks noGrp="1"/>
          </p:cNvSpPr>
          <p:nvPr>
            <p:ph type="ctrTitle"/>
          </p:nvPr>
        </p:nvSpPr>
        <p:spPr>
          <a:xfrm>
            <a:off x="838199" y="1120676"/>
            <a:ext cx="7021513" cy="2055622"/>
          </a:xfrm>
        </p:spPr>
        <p:txBody>
          <a:bodyPr>
            <a:normAutofit fontScale="90000"/>
          </a:bodyPr>
          <a:lstStyle/>
          <a:p>
            <a:pPr algn="l"/>
            <a:r>
              <a:rPr lang="en-US" sz="4000" dirty="0">
                <a:solidFill>
                  <a:schemeClr val="bg1"/>
                </a:solidFill>
              </a:rPr>
              <a:t>How </a:t>
            </a:r>
            <a:r>
              <a:rPr lang="en-US" sz="4000" b="1" dirty="0">
                <a:solidFill>
                  <a:schemeClr val="bg1"/>
                </a:solidFill>
              </a:rPr>
              <a:t>Black</a:t>
            </a:r>
            <a:r>
              <a:rPr lang="en-US" sz="4000" dirty="0">
                <a:solidFill>
                  <a:schemeClr val="bg1"/>
                </a:solidFill>
              </a:rPr>
              <a:t> </a:t>
            </a:r>
            <a:r>
              <a:rPr lang="en-US" sz="4000" b="1" dirty="0">
                <a:solidFill>
                  <a:schemeClr val="bg1"/>
                </a:solidFill>
              </a:rPr>
              <a:t>Radio</a:t>
            </a:r>
            <a:r>
              <a:rPr lang="en-US" sz="4000" dirty="0">
                <a:solidFill>
                  <a:schemeClr val="bg1"/>
                </a:solidFill>
              </a:rPr>
              <a:t> is using its Voice to Educate the </a:t>
            </a:r>
            <a:r>
              <a:rPr lang="en-US" sz="4000" b="1" dirty="0">
                <a:solidFill>
                  <a:schemeClr val="bg1"/>
                </a:solidFill>
              </a:rPr>
              <a:t>Black</a:t>
            </a:r>
            <a:r>
              <a:rPr lang="en-US" sz="4000" dirty="0">
                <a:solidFill>
                  <a:schemeClr val="bg1"/>
                </a:solidFill>
              </a:rPr>
              <a:t> </a:t>
            </a:r>
            <a:r>
              <a:rPr lang="en-US" sz="4000" b="1" dirty="0">
                <a:solidFill>
                  <a:schemeClr val="bg1"/>
                </a:solidFill>
              </a:rPr>
              <a:t>Community</a:t>
            </a:r>
            <a:r>
              <a:rPr lang="en-US" sz="4000" dirty="0">
                <a:solidFill>
                  <a:schemeClr val="bg1"/>
                </a:solidFill>
              </a:rPr>
              <a:t> about the Attack on its Health and </a:t>
            </a:r>
            <a:r>
              <a:rPr lang="en-US" sz="4000" b="1" dirty="0">
                <a:solidFill>
                  <a:schemeClr val="bg1"/>
                </a:solidFill>
              </a:rPr>
              <a:t>Black</a:t>
            </a:r>
            <a:r>
              <a:rPr lang="en-US" sz="4000" dirty="0">
                <a:solidFill>
                  <a:schemeClr val="bg1"/>
                </a:solidFill>
              </a:rPr>
              <a:t> Doctor’s </a:t>
            </a:r>
            <a:r>
              <a:rPr lang="en-US" sz="4000" b="1" dirty="0">
                <a:solidFill>
                  <a:schemeClr val="bg1"/>
                </a:solidFill>
              </a:rPr>
              <a:t>Civil Rights </a:t>
            </a:r>
            <a:endParaRPr lang="en-US" sz="4000" dirty="0">
              <a:solidFill>
                <a:schemeClr val="bg1"/>
              </a:solidFill>
            </a:endParaRPr>
          </a:p>
        </p:txBody>
      </p:sp>
      <p:sp>
        <p:nvSpPr>
          <p:cNvPr id="3" name="Subtitle 2">
            <a:extLst>
              <a:ext uri="{FF2B5EF4-FFF2-40B4-BE49-F238E27FC236}">
                <a16:creationId xmlns:a16="http://schemas.microsoft.com/office/drawing/2014/main" id="{ABCE9E22-B89C-F50A-2DCA-ED30117429E1}"/>
              </a:ext>
            </a:extLst>
          </p:cNvPr>
          <p:cNvSpPr>
            <a:spLocks noGrp="1"/>
          </p:cNvSpPr>
          <p:nvPr>
            <p:ph type="subTitle" idx="1"/>
          </p:nvPr>
        </p:nvSpPr>
        <p:spPr>
          <a:xfrm>
            <a:off x="835024" y="3809999"/>
            <a:ext cx="7025753" cy="1012778"/>
          </a:xfrm>
        </p:spPr>
        <p:txBody>
          <a:bodyPr>
            <a:normAutofit/>
          </a:bodyPr>
          <a:lstStyle/>
          <a:p>
            <a:pPr algn="l"/>
            <a:r>
              <a:rPr lang="en-US" dirty="0">
                <a:solidFill>
                  <a:schemeClr val="bg1"/>
                </a:solidFill>
              </a:rPr>
              <a:t>African American Civil Rights Caucus for the Radio Preservation Society by </a:t>
            </a:r>
            <a:r>
              <a:rPr lang="en-US" b="1" dirty="0">
                <a:solidFill>
                  <a:schemeClr val="bg1"/>
                </a:solidFill>
              </a:rPr>
              <a:t>Angela Greene</a:t>
            </a:r>
          </a:p>
          <a:p>
            <a:pPr algn="l"/>
            <a:endParaRPr lang="en-US" dirty="0">
              <a:solidFill>
                <a:schemeClr val="bg1"/>
              </a:solidFill>
            </a:endParaRPr>
          </a:p>
        </p:txBody>
      </p:sp>
    </p:spTree>
    <p:extLst>
      <p:ext uri="{BB962C8B-B14F-4D97-AF65-F5344CB8AC3E}">
        <p14:creationId xmlns:p14="http://schemas.microsoft.com/office/powerpoint/2010/main" val="870523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59BA7-78C0-A8B7-66A1-079B1A4D4F17}"/>
              </a:ext>
            </a:extLst>
          </p:cNvPr>
          <p:cNvSpPr>
            <a:spLocks noGrp="1"/>
          </p:cNvSpPr>
          <p:nvPr>
            <p:ph type="title"/>
          </p:nvPr>
        </p:nvSpPr>
        <p:spPr/>
        <p:txBody>
          <a:bodyPr/>
          <a:lstStyle/>
          <a:p>
            <a:r>
              <a:rPr lang="en-US" dirty="0"/>
              <a:t>WAOK Aired the Stories of Black Doctor’s</a:t>
            </a:r>
          </a:p>
        </p:txBody>
      </p:sp>
      <p:sp>
        <p:nvSpPr>
          <p:cNvPr id="3" name="Content Placeholder 2">
            <a:extLst>
              <a:ext uri="{FF2B5EF4-FFF2-40B4-BE49-F238E27FC236}">
                <a16:creationId xmlns:a16="http://schemas.microsoft.com/office/drawing/2014/main" id="{3DFF44D6-217B-059D-9299-9DD0F4CB3C9A}"/>
              </a:ext>
            </a:extLst>
          </p:cNvPr>
          <p:cNvSpPr>
            <a:spLocks noGrp="1"/>
          </p:cNvSpPr>
          <p:nvPr>
            <p:ph idx="1"/>
          </p:nvPr>
        </p:nvSpPr>
        <p:spPr/>
        <p:txBody>
          <a:bodyPr/>
          <a:lstStyle/>
          <a:p>
            <a:r>
              <a:rPr lang="en-US" dirty="0"/>
              <a:t>According to Dr. Norman Clement a dentist and pharmacist, and author and publisher of the blog, Youarewithinthenorms.com was targeted by the government. His action was the catalyst for bringing the doctors </a:t>
            </a:r>
            <a:r>
              <a:rPr lang="en-US" dirty="0" err="1"/>
              <a:t>storys</a:t>
            </a:r>
            <a:r>
              <a:rPr lang="en-US" dirty="0"/>
              <a:t> to our attention, this story about Black doctors was ignored by other media and some civil rights organizations.</a:t>
            </a:r>
          </a:p>
          <a:p>
            <a:endParaRPr lang="en-US" dirty="0"/>
          </a:p>
        </p:txBody>
      </p:sp>
      <p:pic>
        <p:nvPicPr>
          <p:cNvPr id="4" name="Picture 2" descr="CNN Logo and symbol, meaning, history, PNG, brand">
            <a:extLst>
              <a:ext uri="{FF2B5EF4-FFF2-40B4-BE49-F238E27FC236}">
                <a16:creationId xmlns:a16="http://schemas.microsoft.com/office/drawing/2014/main" id="{E6A1EE4A-FF67-571F-F58F-6FD265F3264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63664" y="4187270"/>
            <a:ext cx="808023" cy="6556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DE8875F-5D19-533D-00D7-4F3753E29C96}"/>
              </a:ext>
            </a:extLst>
          </p:cNvPr>
          <p:cNvPicPr>
            <a:picLocks noChangeAspect="1"/>
          </p:cNvPicPr>
          <p:nvPr/>
        </p:nvPicPr>
        <p:blipFill>
          <a:blip r:embed="rId4"/>
          <a:stretch>
            <a:fillRect/>
          </a:stretch>
        </p:blipFill>
        <p:spPr>
          <a:xfrm>
            <a:off x="915623" y="4771388"/>
            <a:ext cx="670618" cy="664522"/>
          </a:xfrm>
          <a:prstGeom prst="rect">
            <a:avLst/>
          </a:prstGeom>
        </p:spPr>
      </p:pic>
      <p:pic>
        <p:nvPicPr>
          <p:cNvPr id="6" name="Picture 5">
            <a:extLst>
              <a:ext uri="{FF2B5EF4-FFF2-40B4-BE49-F238E27FC236}">
                <a16:creationId xmlns:a16="http://schemas.microsoft.com/office/drawing/2014/main" id="{ED8BB343-35E4-E0FD-92D5-2339F903BE02}"/>
              </a:ext>
            </a:extLst>
          </p:cNvPr>
          <p:cNvPicPr>
            <a:picLocks noChangeAspect="1"/>
          </p:cNvPicPr>
          <p:nvPr/>
        </p:nvPicPr>
        <p:blipFill>
          <a:blip r:embed="rId5"/>
          <a:stretch>
            <a:fillRect/>
          </a:stretch>
        </p:blipFill>
        <p:spPr>
          <a:xfrm>
            <a:off x="3201082" y="4110761"/>
            <a:ext cx="1393072" cy="542591"/>
          </a:xfrm>
          <a:prstGeom prst="rect">
            <a:avLst/>
          </a:prstGeom>
        </p:spPr>
      </p:pic>
      <p:pic>
        <p:nvPicPr>
          <p:cNvPr id="7" name="Picture 6">
            <a:extLst>
              <a:ext uri="{FF2B5EF4-FFF2-40B4-BE49-F238E27FC236}">
                <a16:creationId xmlns:a16="http://schemas.microsoft.com/office/drawing/2014/main" id="{150712D2-67F0-23CF-5B34-206A01D3FDD8}"/>
              </a:ext>
            </a:extLst>
          </p:cNvPr>
          <p:cNvPicPr>
            <a:picLocks noChangeAspect="1"/>
          </p:cNvPicPr>
          <p:nvPr/>
        </p:nvPicPr>
        <p:blipFill>
          <a:blip r:embed="rId6"/>
          <a:stretch>
            <a:fillRect/>
          </a:stretch>
        </p:blipFill>
        <p:spPr>
          <a:xfrm>
            <a:off x="9883464" y="4561118"/>
            <a:ext cx="1085182" cy="664522"/>
          </a:xfrm>
          <a:prstGeom prst="rect">
            <a:avLst/>
          </a:prstGeom>
        </p:spPr>
      </p:pic>
      <p:pic>
        <p:nvPicPr>
          <p:cNvPr id="8" name="Picture 7">
            <a:extLst>
              <a:ext uri="{FF2B5EF4-FFF2-40B4-BE49-F238E27FC236}">
                <a16:creationId xmlns:a16="http://schemas.microsoft.com/office/drawing/2014/main" id="{ECF23D8D-607A-9C67-93B0-26D12F524C10}"/>
              </a:ext>
            </a:extLst>
          </p:cNvPr>
          <p:cNvPicPr>
            <a:picLocks noChangeAspect="1"/>
          </p:cNvPicPr>
          <p:nvPr/>
        </p:nvPicPr>
        <p:blipFill>
          <a:blip r:embed="rId7"/>
          <a:stretch>
            <a:fillRect/>
          </a:stretch>
        </p:blipFill>
        <p:spPr>
          <a:xfrm>
            <a:off x="10863932" y="3408611"/>
            <a:ext cx="804742" cy="865707"/>
          </a:xfrm>
          <a:prstGeom prst="rect">
            <a:avLst/>
          </a:prstGeom>
        </p:spPr>
      </p:pic>
      <p:pic>
        <p:nvPicPr>
          <p:cNvPr id="9" name="Picture 8">
            <a:extLst>
              <a:ext uri="{FF2B5EF4-FFF2-40B4-BE49-F238E27FC236}">
                <a16:creationId xmlns:a16="http://schemas.microsoft.com/office/drawing/2014/main" id="{FA829721-A48A-9E56-8E83-9DBD26B0D996}"/>
              </a:ext>
            </a:extLst>
          </p:cNvPr>
          <p:cNvPicPr>
            <a:picLocks noChangeAspect="1"/>
          </p:cNvPicPr>
          <p:nvPr/>
        </p:nvPicPr>
        <p:blipFill>
          <a:blip r:embed="rId8"/>
          <a:stretch>
            <a:fillRect/>
          </a:stretch>
        </p:blipFill>
        <p:spPr>
          <a:xfrm>
            <a:off x="6515989" y="5427653"/>
            <a:ext cx="2487384" cy="1048603"/>
          </a:xfrm>
          <a:prstGeom prst="rect">
            <a:avLst/>
          </a:prstGeom>
        </p:spPr>
      </p:pic>
      <p:pic>
        <p:nvPicPr>
          <p:cNvPr id="10" name="Picture 9">
            <a:extLst>
              <a:ext uri="{FF2B5EF4-FFF2-40B4-BE49-F238E27FC236}">
                <a16:creationId xmlns:a16="http://schemas.microsoft.com/office/drawing/2014/main" id="{E9F4FBE2-D4A5-6C72-F89A-04734737873C}"/>
              </a:ext>
            </a:extLst>
          </p:cNvPr>
          <p:cNvPicPr>
            <a:picLocks noChangeAspect="1"/>
          </p:cNvPicPr>
          <p:nvPr/>
        </p:nvPicPr>
        <p:blipFill>
          <a:blip r:embed="rId9"/>
          <a:stretch>
            <a:fillRect/>
          </a:stretch>
        </p:blipFill>
        <p:spPr>
          <a:xfrm>
            <a:off x="3143416" y="4893379"/>
            <a:ext cx="1005927" cy="924985"/>
          </a:xfrm>
          <a:prstGeom prst="rect">
            <a:avLst/>
          </a:prstGeom>
        </p:spPr>
      </p:pic>
      <p:pic>
        <p:nvPicPr>
          <p:cNvPr id="11" name="Picture 10">
            <a:extLst>
              <a:ext uri="{FF2B5EF4-FFF2-40B4-BE49-F238E27FC236}">
                <a16:creationId xmlns:a16="http://schemas.microsoft.com/office/drawing/2014/main" id="{6147F983-BAA1-25CF-B74E-A9D38119232C}"/>
              </a:ext>
            </a:extLst>
          </p:cNvPr>
          <p:cNvPicPr>
            <a:picLocks noChangeAspect="1"/>
          </p:cNvPicPr>
          <p:nvPr/>
        </p:nvPicPr>
        <p:blipFill>
          <a:blip r:embed="rId10"/>
          <a:stretch>
            <a:fillRect/>
          </a:stretch>
        </p:blipFill>
        <p:spPr>
          <a:xfrm>
            <a:off x="5350955" y="4001294"/>
            <a:ext cx="1123472" cy="869327"/>
          </a:xfrm>
          <a:prstGeom prst="rect">
            <a:avLst/>
          </a:prstGeom>
        </p:spPr>
      </p:pic>
      <p:pic>
        <p:nvPicPr>
          <p:cNvPr id="12" name="Picture 11">
            <a:extLst>
              <a:ext uri="{FF2B5EF4-FFF2-40B4-BE49-F238E27FC236}">
                <a16:creationId xmlns:a16="http://schemas.microsoft.com/office/drawing/2014/main" id="{D28D7364-1F50-77DB-06EB-A06DA8AA3B72}"/>
              </a:ext>
            </a:extLst>
          </p:cNvPr>
          <p:cNvPicPr>
            <a:picLocks noChangeAspect="1"/>
          </p:cNvPicPr>
          <p:nvPr/>
        </p:nvPicPr>
        <p:blipFill>
          <a:blip r:embed="rId11"/>
          <a:stretch>
            <a:fillRect/>
          </a:stretch>
        </p:blipFill>
        <p:spPr>
          <a:xfrm>
            <a:off x="7506190" y="3876373"/>
            <a:ext cx="1242757" cy="869328"/>
          </a:xfrm>
          <a:prstGeom prst="rect">
            <a:avLst/>
          </a:prstGeom>
        </p:spPr>
      </p:pic>
      <p:pic>
        <p:nvPicPr>
          <p:cNvPr id="13" name="Picture 12">
            <a:extLst>
              <a:ext uri="{FF2B5EF4-FFF2-40B4-BE49-F238E27FC236}">
                <a16:creationId xmlns:a16="http://schemas.microsoft.com/office/drawing/2014/main" id="{D12CC975-BD19-A780-F069-BDE20C245D83}"/>
              </a:ext>
            </a:extLst>
          </p:cNvPr>
          <p:cNvPicPr>
            <a:picLocks noChangeAspect="1"/>
          </p:cNvPicPr>
          <p:nvPr/>
        </p:nvPicPr>
        <p:blipFill>
          <a:blip r:embed="rId12"/>
          <a:stretch>
            <a:fillRect/>
          </a:stretch>
        </p:blipFill>
        <p:spPr>
          <a:xfrm>
            <a:off x="4431586" y="5609850"/>
            <a:ext cx="1084384" cy="1054494"/>
          </a:xfrm>
          <a:prstGeom prst="rect">
            <a:avLst/>
          </a:prstGeom>
        </p:spPr>
      </p:pic>
      <p:pic>
        <p:nvPicPr>
          <p:cNvPr id="14" name="Picture 13">
            <a:extLst>
              <a:ext uri="{FF2B5EF4-FFF2-40B4-BE49-F238E27FC236}">
                <a16:creationId xmlns:a16="http://schemas.microsoft.com/office/drawing/2014/main" id="{9BEB3423-B74D-383D-16AA-16A191613977}"/>
              </a:ext>
            </a:extLst>
          </p:cNvPr>
          <p:cNvPicPr>
            <a:picLocks noChangeAspect="1"/>
          </p:cNvPicPr>
          <p:nvPr/>
        </p:nvPicPr>
        <p:blipFill>
          <a:blip r:embed="rId13"/>
          <a:stretch>
            <a:fillRect/>
          </a:stretch>
        </p:blipFill>
        <p:spPr>
          <a:xfrm>
            <a:off x="1533048" y="5609850"/>
            <a:ext cx="1393072" cy="1136713"/>
          </a:xfrm>
          <a:prstGeom prst="rect">
            <a:avLst/>
          </a:prstGeom>
        </p:spPr>
      </p:pic>
      <p:pic>
        <p:nvPicPr>
          <p:cNvPr id="15" name="Picture 14">
            <a:extLst>
              <a:ext uri="{FF2B5EF4-FFF2-40B4-BE49-F238E27FC236}">
                <a16:creationId xmlns:a16="http://schemas.microsoft.com/office/drawing/2014/main" id="{862F5511-DCF4-8FED-CFE2-FE375DD29B8E}"/>
              </a:ext>
            </a:extLst>
          </p:cNvPr>
          <p:cNvPicPr>
            <a:picLocks noChangeAspect="1"/>
          </p:cNvPicPr>
          <p:nvPr/>
        </p:nvPicPr>
        <p:blipFill>
          <a:blip r:embed="rId14"/>
          <a:stretch>
            <a:fillRect/>
          </a:stretch>
        </p:blipFill>
        <p:spPr>
          <a:xfrm>
            <a:off x="9883464" y="5795126"/>
            <a:ext cx="1292308" cy="857498"/>
          </a:xfrm>
          <a:prstGeom prst="rect">
            <a:avLst/>
          </a:prstGeom>
        </p:spPr>
      </p:pic>
    </p:spTree>
    <p:extLst>
      <p:ext uri="{BB962C8B-B14F-4D97-AF65-F5344CB8AC3E}">
        <p14:creationId xmlns:p14="http://schemas.microsoft.com/office/powerpoint/2010/main" val="357498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007F64-8CA2-44D0-9C66-6B866A620E47}"/>
              </a:ext>
            </a:extLst>
          </p:cNvPr>
          <p:cNvSpPr>
            <a:spLocks noGrp="1"/>
          </p:cNvSpPr>
          <p:nvPr>
            <p:ph type="title"/>
          </p:nvPr>
        </p:nvSpPr>
        <p:spPr>
          <a:xfrm>
            <a:off x="838200" y="1641752"/>
            <a:ext cx="4391024" cy="1323439"/>
          </a:xfrm>
        </p:spPr>
        <p:txBody>
          <a:bodyPr vert="horz" lIns="91440" tIns="45720" rIns="91440" bIns="45720" rtlCol="0" anchor="t">
            <a:normAutofit/>
          </a:bodyPr>
          <a:lstStyle/>
          <a:p>
            <a:r>
              <a:rPr lang="en-US" sz="4000">
                <a:solidFill>
                  <a:schemeClr val="bg1"/>
                </a:solidFill>
              </a:rPr>
              <a:t>Black patients, Black physicians</a:t>
            </a:r>
          </a:p>
        </p:txBody>
      </p:sp>
      <p:sp>
        <p:nvSpPr>
          <p:cNvPr id="4" name="Text Placeholder 3">
            <a:extLst>
              <a:ext uri="{FF2B5EF4-FFF2-40B4-BE49-F238E27FC236}">
                <a16:creationId xmlns:a16="http://schemas.microsoft.com/office/drawing/2014/main" id="{3214CCD1-D571-4C01-9BA7-9EB39E9E4BFD}"/>
              </a:ext>
            </a:extLst>
          </p:cNvPr>
          <p:cNvSpPr>
            <a:spLocks noGrp="1"/>
          </p:cNvSpPr>
          <p:nvPr>
            <p:ph type="body" sz="half" idx="2"/>
          </p:nvPr>
        </p:nvSpPr>
        <p:spPr>
          <a:xfrm>
            <a:off x="838200" y="3146400"/>
            <a:ext cx="4391024" cy="2862288"/>
          </a:xfrm>
        </p:spPr>
        <p:txBody>
          <a:bodyPr vert="horz" lIns="91440" tIns="45720" rIns="91440" bIns="45720" rtlCol="0">
            <a:normAutofit/>
          </a:bodyPr>
          <a:lstStyle/>
          <a:p>
            <a:endParaRPr lang="en-US" sz="1900" dirty="0">
              <a:solidFill>
                <a:schemeClr val="bg1">
                  <a:alpha val="80000"/>
                </a:schemeClr>
              </a:solidFill>
            </a:endParaRPr>
          </a:p>
          <a:p>
            <a:pPr indent="-228600">
              <a:buFont typeface="Arial" panose="020B0604020202020204" pitchFamily="34" charset="0"/>
              <a:buChar char="•"/>
            </a:pPr>
            <a:r>
              <a:rPr lang="en-US" sz="1900" dirty="0">
                <a:solidFill>
                  <a:schemeClr val="bg1">
                    <a:alpha val="80000"/>
                  </a:schemeClr>
                </a:solidFill>
              </a:rPr>
              <a:t>Research indicates one way the trust can be rebuilt is by having Black doctors treat Black patients.</a:t>
            </a:r>
          </a:p>
        </p:txBody>
      </p:sp>
      <p:pic>
        <p:nvPicPr>
          <p:cNvPr id="5" name="Content Placeholder 4">
            <a:extLst>
              <a:ext uri="{FF2B5EF4-FFF2-40B4-BE49-F238E27FC236}">
                <a16:creationId xmlns:a16="http://schemas.microsoft.com/office/drawing/2014/main" id="{1AE77A7A-C0D0-4B01-9428-71E42F4A1FEC}"/>
              </a:ext>
            </a:extLst>
          </p:cNvPr>
          <p:cNvPicPr>
            <a:picLocks noGrp="1" noChangeAspect="1"/>
          </p:cNvPicPr>
          <p:nvPr>
            <p:ph idx="1"/>
          </p:nvPr>
        </p:nvPicPr>
        <p:blipFill rotWithShape="1">
          <a:blip r:embed="rId3"/>
          <a:srcRect l="3201" r="33092" b="2"/>
          <a:stretch/>
        </p:blipFill>
        <p:spPr>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2" name="Group 11">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3" name="Freeform: Shape 12">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984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Programming data on computer monitor">
            <a:extLst>
              <a:ext uri="{FF2B5EF4-FFF2-40B4-BE49-F238E27FC236}">
                <a16:creationId xmlns:a16="http://schemas.microsoft.com/office/drawing/2014/main" id="{61C49C5F-6D32-EE2D-E800-6462E3AAE38A}"/>
              </a:ext>
            </a:extLst>
          </p:cNvPr>
          <p:cNvPicPr>
            <a:picLocks noChangeAspect="1"/>
          </p:cNvPicPr>
          <p:nvPr/>
        </p:nvPicPr>
        <p:blipFill rotWithShape="1">
          <a:blip r:embed="rId2">
            <a:alphaModFix amt="55000"/>
          </a:blip>
          <a:srcRect t="12054" b="3677"/>
          <a:stretch/>
        </p:blipFill>
        <p:spPr>
          <a:xfrm>
            <a:off x="20" y="-9107"/>
            <a:ext cx="12191980" cy="6858000"/>
          </a:xfrm>
          <a:prstGeom prst="rect">
            <a:avLst/>
          </a:prstGeom>
        </p:spPr>
      </p:pic>
      <p:sp>
        <p:nvSpPr>
          <p:cNvPr id="2" name="Title 1">
            <a:extLst>
              <a:ext uri="{FF2B5EF4-FFF2-40B4-BE49-F238E27FC236}">
                <a16:creationId xmlns:a16="http://schemas.microsoft.com/office/drawing/2014/main" id="{21E0C67E-8E49-DA27-1E28-77EC57BA3F15}"/>
              </a:ext>
            </a:extLst>
          </p:cNvPr>
          <p:cNvSpPr>
            <a:spLocks noGrp="1"/>
          </p:cNvSpPr>
          <p:nvPr>
            <p:ph type="title"/>
          </p:nvPr>
        </p:nvSpPr>
        <p:spPr>
          <a:xfrm>
            <a:off x="686834" y="591344"/>
            <a:ext cx="3200400" cy="5585619"/>
          </a:xfrm>
        </p:spPr>
        <p:txBody>
          <a:bodyPr>
            <a:normAutofit/>
          </a:bodyPr>
          <a:lstStyle/>
          <a:p>
            <a:r>
              <a:rPr lang="en-US">
                <a:solidFill>
                  <a:srgbClr val="FFFFFF"/>
                </a:solidFill>
              </a:rPr>
              <a:t>Data numbers</a:t>
            </a:r>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EE4D5BA-B6DB-E112-DEE6-FF19CCD2A840}"/>
              </a:ext>
            </a:extLst>
          </p:cNvPr>
          <p:cNvSpPr>
            <a:spLocks noGrp="1"/>
          </p:cNvSpPr>
          <p:nvPr>
            <p:ph idx="1"/>
          </p:nvPr>
        </p:nvSpPr>
        <p:spPr>
          <a:xfrm>
            <a:off x="4447308" y="591344"/>
            <a:ext cx="6906491" cy="5585619"/>
          </a:xfrm>
        </p:spPr>
        <p:txBody>
          <a:bodyPr anchor="ctr">
            <a:normAutofit/>
          </a:bodyPr>
          <a:lstStyle/>
          <a:p>
            <a:r>
              <a:rPr lang="en-US" dirty="0">
                <a:solidFill>
                  <a:srgbClr val="FFFFFF"/>
                </a:solidFill>
              </a:rPr>
              <a:t>Here is the breakdown of doctors who are attacked by states.</a:t>
            </a:r>
          </a:p>
        </p:txBody>
      </p:sp>
    </p:spTree>
    <p:extLst>
      <p:ext uri="{BB962C8B-B14F-4D97-AF65-F5344CB8AC3E}">
        <p14:creationId xmlns:p14="http://schemas.microsoft.com/office/powerpoint/2010/main" val="1906075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10AD12D-51F0-4864-97D9-DD02D9DB38B8}"/>
              </a:ext>
            </a:extLst>
          </p:cNvPr>
          <p:cNvGraphicFramePr>
            <a:graphicFrameLocks/>
          </p:cNvGraphicFramePr>
          <p:nvPr/>
        </p:nvGraphicFramePr>
        <p:xfrm>
          <a:off x="1395046" y="0"/>
          <a:ext cx="8663354"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2739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BD374F-FC42-4B77-81AD-37646C833601}"/>
              </a:ext>
            </a:extLst>
          </p:cNvPr>
          <p:cNvPicPr>
            <a:picLocks noChangeAspect="1"/>
          </p:cNvPicPr>
          <p:nvPr/>
        </p:nvPicPr>
        <p:blipFill>
          <a:blip r:embed="rId2"/>
          <a:stretch>
            <a:fillRect/>
          </a:stretch>
        </p:blipFill>
        <p:spPr>
          <a:xfrm>
            <a:off x="67629" y="269631"/>
            <a:ext cx="12079111" cy="6330461"/>
          </a:xfrm>
          <a:prstGeom prst="rect">
            <a:avLst/>
          </a:prstGeom>
        </p:spPr>
      </p:pic>
    </p:spTree>
    <p:extLst>
      <p:ext uri="{BB962C8B-B14F-4D97-AF65-F5344CB8AC3E}">
        <p14:creationId xmlns:p14="http://schemas.microsoft.com/office/powerpoint/2010/main" val="4260629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5A88A-8AB6-433C-BBFE-2D400DD68961}"/>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How are Black doctors being attacked?</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BE28B3FA-EE78-44FA-8EB7-90D5978EE00B}"/>
              </a:ext>
            </a:extLst>
          </p:cNvPr>
          <p:cNvPicPr>
            <a:picLocks noGrp="1" noChangeAspect="1"/>
          </p:cNvPicPr>
          <p:nvPr>
            <p:ph idx="1"/>
          </p:nvPr>
        </p:nvPicPr>
        <p:blipFill rotWithShape="1">
          <a:blip r:embed="rId3"/>
          <a:srcRect l="12477"/>
          <a:stretch/>
        </p:blipFill>
        <p:spPr>
          <a:xfrm>
            <a:off x="976251" y="942538"/>
            <a:ext cx="7163222" cy="4808332"/>
          </a:xfrm>
          <a:prstGeom prst="rect">
            <a:avLst/>
          </a:prstGeom>
          <a:effectLst/>
        </p:spPr>
      </p:pic>
    </p:spTree>
    <p:extLst>
      <p:ext uri="{BB962C8B-B14F-4D97-AF65-F5344CB8AC3E}">
        <p14:creationId xmlns:p14="http://schemas.microsoft.com/office/powerpoint/2010/main" val="2156147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AD04A30F-F1C2-45CF-BB63-F5AC820FF842}"/>
              </a:ext>
            </a:extLst>
          </p:cNvPr>
          <p:cNvSpPr>
            <a:spLocks noGrp="1"/>
          </p:cNvSpPr>
          <p:nvPr>
            <p:ph type="title"/>
          </p:nvPr>
        </p:nvSpPr>
        <p:spPr>
          <a:xfrm>
            <a:off x="2232252" y="633046"/>
            <a:ext cx="4463623" cy="1314996"/>
          </a:xfrm>
        </p:spPr>
        <p:txBody>
          <a:bodyPr vert="horz" lIns="91440" tIns="45720" rIns="91440" bIns="45720" rtlCol="0" anchor="b">
            <a:normAutofit/>
          </a:bodyPr>
          <a:lstStyle/>
          <a:p>
            <a:r>
              <a:rPr lang="en-US" sz="4400">
                <a:solidFill>
                  <a:schemeClr val="bg1"/>
                </a:solidFill>
              </a:rPr>
              <a:t>The Ruan Rule</a:t>
            </a: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4" name="Text Placeholder 3">
            <a:extLst>
              <a:ext uri="{FF2B5EF4-FFF2-40B4-BE49-F238E27FC236}">
                <a16:creationId xmlns:a16="http://schemas.microsoft.com/office/drawing/2014/main" id="{EB783EF1-5A6D-4E26-898F-28E02870C1B9}"/>
              </a:ext>
            </a:extLst>
          </p:cNvPr>
          <p:cNvSpPr>
            <a:spLocks noGrp="1"/>
          </p:cNvSpPr>
          <p:nvPr>
            <p:ph type="body" sz="half" idx="2"/>
          </p:nvPr>
        </p:nvSpPr>
        <p:spPr>
          <a:xfrm>
            <a:off x="2232252" y="2125737"/>
            <a:ext cx="4463623" cy="4044463"/>
          </a:xfrm>
        </p:spPr>
        <p:txBody>
          <a:bodyPr vert="horz" lIns="91440" tIns="45720" rIns="91440" bIns="45720" rtlCol="0">
            <a:normAutofit/>
          </a:bodyPr>
          <a:lstStyle/>
          <a:p>
            <a:pPr indent="-228600">
              <a:buFont typeface="Arial" panose="020B0604020202020204" pitchFamily="34" charset="0"/>
              <a:buChar char="•"/>
            </a:pPr>
            <a:r>
              <a:rPr lang="en-US" dirty="0">
                <a:solidFill>
                  <a:schemeClr val="bg1"/>
                </a:solidFill>
              </a:rPr>
              <a:t>The </a:t>
            </a:r>
            <a:r>
              <a:rPr lang="en-US" dirty="0" err="1">
                <a:solidFill>
                  <a:schemeClr val="bg1"/>
                </a:solidFill>
              </a:rPr>
              <a:t>Ruan</a:t>
            </a:r>
            <a:r>
              <a:rPr lang="en-US" dirty="0">
                <a:solidFill>
                  <a:schemeClr val="bg1"/>
                </a:solidFill>
              </a:rPr>
              <a:t> Rule comes from the case of Dr. </a:t>
            </a:r>
            <a:r>
              <a:rPr lang="en-US" dirty="0" err="1">
                <a:solidFill>
                  <a:schemeClr val="bg1"/>
                </a:solidFill>
              </a:rPr>
              <a:t>Xiulu</a:t>
            </a:r>
            <a:r>
              <a:rPr lang="en-US" dirty="0">
                <a:solidFill>
                  <a:schemeClr val="bg1"/>
                </a:solidFill>
              </a:rPr>
              <a:t> </a:t>
            </a:r>
            <a:r>
              <a:rPr lang="en-US" dirty="0" err="1">
                <a:solidFill>
                  <a:schemeClr val="bg1"/>
                </a:solidFill>
              </a:rPr>
              <a:t>Ruan</a:t>
            </a:r>
            <a:r>
              <a:rPr lang="en-US" dirty="0">
                <a:solidFill>
                  <a:schemeClr val="bg1"/>
                </a:solidFill>
              </a:rPr>
              <a:t> in which he was convicted of prescribing opioids in a “pill mill” case without proper justification, which is a violation of federal law although he was a practicing physician at the time.  </a:t>
            </a:r>
          </a:p>
          <a:p>
            <a:pPr indent="-228600">
              <a:buFont typeface="Arial" panose="020B0604020202020204" pitchFamily="34" charset="0"/>
              <a:buChar char="•"/>
            </a:pPr>
            <a:r>
              <a:rPr lang="en-US" dirty="0">
                <a:solidFill>
                  <a:schemeClr val="bg1"/>
                </a:solidFill>
              </a:rPr>
              <a:t>The 11</a:t>
            </a:r>
            <a:r>
              <a:rPr lang="en-US" baseline="30000" dirty="0">
                <a:solidFill>
                  <a:schemeClr val="bg1"/>
                </a:solidFill>
              </a:rPr>
              <a:t>th</a:t>
            </a:r>
            <a:r>
              <a:rPr lang="en-US" dirty="0">
                <a:solidFill>
                  <a:schemeClr val="bg1"/>
                </a:solidFill>
              </a:rPr>
              <a:t> Circuit Court held that once a doctor who is charged with dispensing controlled substances produces evidence that his conduct was “authorized,” the Government must prove beyond a reasonable doubt that the doctor knowingly or intentionally acted in an unauthorized manner.</a:t>
            </a:r>
          </a:p>
          <a:p>
            <a:pPr indent="-228600">
              <a:buFont typeface="Arial" panose="020B0604020202020204" pitchFamily="34" charset="0"/>
              <a:buChar char="•"/>
            </a:pPr>
            <a:r>
              <a:rPr lang="en-US" dirty="0">
                <a:solidFill>
                  <a:schemeClr val="bg1"/>
                </a:solidFill>
              </a:rPr>
              <a:t>Several doctors who have been interviewed for this presentation rest their cases on this rule, which should vindicate them, but most cases it does not.</a:t>
            </a:r>
          </a:p>
          <a:p>
            <a:pPr indent="-228600">
              <a:buFont typeface="Arial" panose="020B0604020202020204" pitchFamily="34" charset="0"/>
              <a:buChar char="•"/>
            </a:pPr>
            <a:endParaRPr lang="en-US" dirty="0">
              <a:solidFill>
                <a:schemeClr val="bg1"/>
              </a:solidFill>
            </a:endParaRPr>
          </a:p>
          <a:p>
            <a:pPr indent="-228600">
              <a:buFont typeface="Arial" panose="020B0604020202020204" pitchFamily="34" charset="0"/>
              <a:buChar char="•"/>
            </a:pPr>
            <a:endParaRPr lang="en-US" dirty="0">
              <a:solidFill>
                <a:schemeClr val="bg1"/>
              </a:solidFill>
            </a:endParaRPr>
          </a:p>
          <a:p>
            <a:pPr indent="-228600">
              <a:buFont typeface="Arial" panose="020B0604020202020204" pitchFamily="34" charset="0"/>
              <a:buChar char="•"/>
            </a:pPr>
            <a:endParaRPr lang="en-US" dirty="0">
              <a:solidFill>
                <a:schemeClr val="bg1"/>
              </a:solidFill>
            </a:endParaRPr>
          </a:p>
        </p:txBody>
      </p:sp>
      <p:sp>
        <p:nvSpPr>
          <p:cNvPr id="18" name="Freeform: Shape 17">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0" name="Freeform: Shape 19">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Freeform: Shape 21">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Placeholder 4">
            <a:extLst>
              <a:ext uri="{FF2B5EF4-FFF2-40B4-BE49-F238E27FC236}">
                <a16:creationId xmlns:a16="http://schemas.microsoft.com/office/drawing/2014/main" id="{5C9C723F-2497-4A1C-8E42-BA3C8395D789}"/>
              </a:ext>
            </a:extLst>
          </p:cNvPr>
          <p:cNvPicPr>
            <a:picLocks noGrp="1" noChangeAspect="1"/>
          </p:cNvPicPr>
          <p:nvPr>
            <p:ph type="pic" idx="1"/>
          </p:nvPr>
        </p:nvPicPr>
        <p:blipFill rotWithShape="1">
          <a:blip r:embed="rId3"/>
          <a:srcRect l="32593" r="-1" b="-1"/>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24"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5" name="Freeform: Shape 24">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261300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AE16B3BF-1104-7C1E-70F0-406CDD19CFAA}"/>
              </a:ext>
            </a:extLst>
          </p:cNvPr>
          <p:cNvPicPr>
            <a:picLocks noGrp="1" noChangeAspect="1"/>
          </p:cNvPicPr>
          <p:nvPr>
            <p:ph idx="1"/>
          </p:nvPr>
        </p:nvPicPr>
        <p:blipFill rotWithShape="1">
          <a:blip r:embed="rId3">
            <a:alphaModFix amt="55000"/>
          </a:blip>
          <a:srcRect/>
          <a:stretch/>
        </p:blipFill>
        <p:spPr>
          <a:xfrm>
            <a:off x="20" y="-9107"/>
            <a:ext cx="12191980" cy="6858000"/>
          </a:xfrm>
          <a:prstGeom prst="rect">
            <a:avLst/>
          </a:prstGeom>
        </p:spPr>
      </p:pic>
      <p:sp>
        <p:nvSpPr>
          <p:cNvPr id="2" name="Title 1">
            <a:extLst>
              <a:ext uri="{FF2B5EF4-FFF2-40B4-BE49-F238E27FC236}">
                <a16:creationId xmlns:a16="http://schemas.microsoft.com/office/drawing/2014/main" id="{1F301B2C-7F91-7895-2BF6-5273893AC7AE}"/>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sz="4400">
                <a:solidFill>
                  <a:srgbClr val="FFFFFF"/>
                </a:solidFill>
              </a:rPr>
              <a:t>Dr. Walter Wrenn, Internal Medicine and WAOK Panelist</a:t>
            </a: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B748AB07-B28F-CB65-532A-2790D63DAD46}"/>
              </a:ext>
            </a:extLst>
          </p:cNvPr>
          <p:cNvSpPr>
            <a:spLocks noGrp="1"/>
          </p:cNvSpPr>
          <p:nvPr>
            <p:ph type="body" sz="half" idx="2"/>
          </p:nvPr>
        </p:nvSpPr>
        <p:spPr>
          <a:xfrm>
            <a:off x="4447308" y="591344"/>
            <a:ext cx="6906491" cy="5585619"/>
          </a:xfrm>
        </p:spPr>
        <p:txBody>
          <a:bodyPr vert="horz" lIns="91440" tIns="45720" rIns="91440" bIns="45720" rtlCol="0" anchor="ctr">
            <a:normAutofit/>
          </a:bodyPr>
          <a:lstStyle/>
          <a:p>
            <a:pPr indent="-228600">
              <a:buFont typeface="Arial" panose="020B0604020202020204" pitchFamily="34" charset="0"/>
              <a:buChar char="•"/>
            </a:pPr>
            <a:r>
              <a:rPr lang="en-US">
                <a:solidFill>
                  <a:srgbClr val="FFFFFF"/>
                </a:solidFill>
                <a:effectLst/>
              </a:rPr>
              <a:t>In Oct. 2021 Dr. Wrenn entered a plea agreement because he believed he had no other choice. He was facing 21 years in jail, a $45,000 fine, 5-years probation, and an agreement not practice medicine anymore. </a:t>
            </a:r>
          </a:p>
          <a:p>
            <a:pPr indent="-228600">
              <a:buFont typeface="Arial" panose="020B0604020202020204" pitchFamily="34" charset="0"/>
              <a:buChar char="•"/>
            </a:pPr>
            <a:r>
              <a:rPr lang="en-US">
                <a:solidFill>
                  <a:srgbClr val="FFFFFF"/>
                </a:solidFill>
                <a:effectLst/>
              </a:rPr>
              <a:t>Dr. Wrenn was innocent but was coerced into signing a plea agreement.</a:t>
            </a:r>
          </a:p>
          <a:p>
            <a:pPr indent="-228600">
              <a:buFont typeface="Arial" panose="020B0604020202020204" pitchFamily="34" charset="0"/>
              <a:buChar char="•"/>
            </a:pPr>
            <a:r>
              <a:rPr lang="en-US">
                <a:solidFill>
                  <a:srgbClr val="FFFFFF"/>
                </a:solidFill>
                <a:effectLst/>
              </a:rPr>
              <a:t> But in a twist of fate, on June 27,2022 the U.S. Supreme Court said in a 9-0 ruling:</a:t>
            </a:r>
          </a:p>
          <a:p>
            <a:pPr indent="-228600">
              <a:buFont typeface="Arial" panose="020B0604020202020204" pitchFamily="34" charset="0"/>
              <a:buChar char="•"/>
            </a:pPr>
            <a:r>
              <a:rPr lang="en-US">
                <a:solidFill>
                  <a:srgbClr val="FFFFFF"/>
                </a:solidFill>
                <a:effectLst/>
              </a:rPr>
              <a:t> “A physician could not be charged with a crime for prescribing a medication they were authorized to prescribe.”</a:t>
            </a:r>
            <a:endParaRPr lang="en-US">
              <a:solidFill>
                <a:srgbClr val="FFFFFF"/>
              </a:solidFill>
            </a:endParaRPr>
          </a:p>
        </p:txBody>
      </p:sp>
    </p:spTree>
    <p:extLst>
      <p:ext uri="{BB962C8B-B14F-4D97-AF65-F5344CB8AC3E}">
        <p14:creationId xmlns:p14="http://schemas.microsoft.com/office/powerpoint/2010/main" val="441267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BEFC1A-9741-4C5E-9B47-FD0C5EE265B4}"/>
              </a:ext>
            </a:extLst>
          </p:cNvPr>
          <p:cNvSpPr>
            <a:spLocks noGrp="1"/>
          </p:cNvSpPr>
          <p:nvPr>
            <p:ph type="title"/>
          </p:nvPr>
        </p:nvSpPr>
        <p:spPr>
          <a:xfrm>
            <a:off x="804672" y="1412489"/>
            <a:ext cx="2871095" cy="2127124"/>
          </a:xfrm>
        </p:spPr>
        <p:txBody>
          <a:bodyPr anchor="t">
            <a:normAutofit/>
          </a:bodyPr>
          <a:lstStyle/>
          <a:p>
            <a:r>
              <a:rPr lang="en-US" sz="2800" dirty="0">
                <a:solidFill>
                  <a:schemeClr val="bg1"/>
                </a:solidFill>
              </a:rPr>
              <a:t>What are Black and Brown Doctors Accused of in most Cases?</a:t>
            </a:r>
          </a:p>
        </p:txBody>
      </p:sp>
      <p:sp>
        <p:nvSpPr>
          <p:cNvPr id="12" name="Content Placeholder 2">
            <a:extLst>
              <a:ext uri="{FF2B5EF4-FFF2-40B4-BE49-F238E27FC236}">
                <a16:creationId xmlns:a16="http://schemas.microsoft.com/office/drawing/2014/main" id="{A95CCF16-2FC8-4FAD-AD90-4E0FAB754B06}"/>
              </a:ext>
            </a:extLst>
          </p:cNvPr>
          <p:cNvSpPr>
            <a:spLocks noGrp="1"/>
          </p:cNvSpPr>
          <p:nvPr>
            <p:ph sz="half" idx="1"/>
          </p:nvPr>
        </p:nvSpPr>
        <p:spPr>
          <a:xfrm>
            <a:off x="5198993" y="1412489"/>
            <a:ext cx="2926080" cy="4363844"/>
          </a:xfrm>
        </p:spPr>
        <p:txBody>
          <a:bodyPr>
            <a:normAutofit/>
          </a:bodyPr>
          <a:lstStyle/>
          <a:p>
            <a:r>
              <a:rPr lang="en-US" sz="2000"/>
              <a:t>Drug Charges, like those levied against Dr. Ruan are common for doctors who treat extreme pain and their patients are called “drug-seeking.”</a:t>
            </a:r>
          </a:p>
          <a:p>
            <a:r>
              <a:rPr lang="en-US" sz="2000"/>
              <a:t>These doctors have been erroneously linked to the opioid crisis.</a:t>
            </a:r>
          </a:p>
          <a:p>
            <a:r>
              <a:rPr lang="en-US" sz="2000"/>
              <a:t>The result is bureaucrats determing how and what to treat for pain.</a:t>
            </a:r>
          </a:p>
        </p:txBody>
      </p:sp>
      <p:sp>
        <p:nvSpPr>
          <p:cNvPr id="4" name="Content Placeholder 3">
            <a:extLst>
              <a:ext uri="{FF2B5EF4-FFF2-40B4-BE49-F238E27FC236}">
                <a16:creationId xmlns:a16="http://schemas.microsoft.com/office/drawing/2014/main" id="{EC4BAF73-5CA4-4848-B239-CEC34959C63A}"/>
              </a:ext>
            </a:extLst>
          </p:cNvPr>
          <p:cNvSpPr>
            <a:spLocks noGrp="1"/>
          </p:cNvSpPr>
          <p:nvPr>
            <p:ph sz="half" idx="2"/>
          </p:nvPr>
        </p:nvSpPr>
        <p:spPr>
          <a:xfrm>
            <a:off x="8451604" y="1412489"/>
            <a:ext cx="2926080" cy="4363844"/>
          </a:xfrm>
        </p:spPr>
        <p:txBody>
          <a:bodyPr>
            <a:normAutofit/>
          </a:bodyPr>
          <a:lstStyle/>
          <a:p>
            <a:r>
              <a:rPr lang="en-US" sz="2000"/>
              <a:t>Medicare Fraud is what many other doctors are criminally charged with for billing code errors.</a:t>
            </a:r>
          </a:p>
          <a:p>
            <a:r>
              <a:rPr lang="en-US" sz="2000"/>
              <a:t>Doctors accused of Medicare Fraud are accused of stealing of millions of dollars from the government without proof or evidence.</a:t>
            </a:r>
          </a:p>
          <a:p>
            <a:endParaRPr lang="en-US" sz="2000"/>
          </a:p>
        </p:txBody>
      </p:sp>
    </p:spTree>
    <p:extLst>
      <p:ext uri="{BB962C8B-B14F-4D97-AF65-F5344CB8AC3E}">
        <p14:creationId xmlns:p14="http://schemas.microsoft.com/office/powerpoint/2010/main" val="306731286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9ACBB4-D426-4F33-9EC4-82614AF20D6A}"/>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300" dirty="0">
                <a:solidFill>
                  <a:srgbClr val="FFFFFF"/>
                </a:solidFill>
              </a:rPr>
              <a:t>The government’s conviction rate is almost 100% because most doctors are forced to take a plea.</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2E29D04-4633-455E-B0DD-3CE8AB83A1DC}"/>
              </a:ext>
            </a:extLst>
          </p:cNvPr>
          <p:cNvPicPr>
            <a:picLocks noGrp="1" noChangeAspect="1"/>
          </p:cNvPicPr>
          <p:nvPr>
            <p:ph idx="1"/>
          </p:nvPr>
        </p:nvPicPr>
        <p:blipFill rotWithShape="1">
          <a:blip r:embed="rId3"/>
          <a:srcRect r="20670" b="-1"/>
          <a:stretch/>
        </p:blipFill>
        <p:spPr>
          <a:xfrm>
            <a:off x="976251" y="942538"/>
            <a:ext cx="7163222" cy="4808332"/>
          </a:xfrm>
          <a:prstGeom prst="rect">
            <a:avLst/>
          </a:prstGeom>
          <a:effectLst/>
        </p:spPr>
      </p:pic>
    </p:spTree>
    <p:extLst>
      <p:ext uri="{BB962C8B-B14F-4D97-AF65-F5344CB8AC3E}">
        <p14:creationId xmlns:p14="http://schemas.microsoft.com/office/powerpoint/2010/main" val="2218392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A6D95B-7E78-FCE5-E64C-7CCC091CCD71}"/>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300">
                <a:solidFill>
                  <a:srgbClr val="FFFFFF"/>
                </a:solidFill>
              </a:rPr>
              <a:t>What is Black radio’s responsibility to Black doctor’s and the Black community?</a:t>
            </a:r>
          </a:p>
        </p:txBody>
      </p:sp>
      <p:sp>
        <p:nvSpPr>
          <p:cNvPr id="20"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3E9DBC6F-4B49-4065-9A5B-75233CE47892}"/>
              </a:ext>
            </a:extLst>
          </p:cNvPr>
          <p:cNvPicPr>
            <a:picLocks noGrp="1" noChangeAspect="1"/>
          </p:cNvPicPr>
          <p:nvPr>
            <p:ph idx="1"/>
          </p:nvPr>
        </p:nvPicPr>
        <p:blipFill>
          <a:blip r:embed="rId3"/>
          <a:stretch>
            <a:fillRect/>
          </a:stretch>
        </p:blipFill>
        <p:spPr>
          <a:xfrm>
            <a:off x="594803" y="649224"/>
            <a:ext cx="7883371" cy="5334326"/>
          </a:xfrm>
          <a:prstGeom prst="rect">
            <a:avLst/>
          </a:prstGeom>
        </p:spPr>
      </p:pic>
    </p:spTree>
    <p:extLst>
      <p:ext uri="{BB962C8B-B14F-4D97-AF65-F5344CB8AC3E}">
        <p14:creationId xmlns:p14="http://schemas.microsoft.com/office/powerpoint/2010/main" val="415393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FCB544-7413-4977-AE29-73E837525809}"/>
              </a:ext>
            </a:extLst>
          </p:cNvPr>
          <p:cNvSpPr>
            <a:spLocks noGrp="1"/>
          </p:cNvSpPr>
          <p:nvPr>
            <p:ph type="ctrTitle"/>
          </p:nvPr>
        </p:nvSpPr>
        <p:spPr>
          <a:xfrm>
            <a:off x="1127208" y="857251"/>
            <a:ext cx="4747280" cy="3098061"/>
          </a:xfrm>
        </p:spPr>
        <p:txBody>
          <a:bodyPr anchor="b">
            <a:normAutofit/>
          </a:bodyPr>
          <a:lstStyle/>
          <a:p>
            <a:pPr algn="l"/>
            <a:r>
              <a:rPr lang="en-US" sz="3000">
                <a:solidFill>
                  <a:srgbClr val="FFFFFF"/>
                </a:solidFill>
              </a:rPr>
              <a:t>“If the forensic scientist that is working for the DEA claims that 99% of opioid poising/OD are from illegal substances, why is the DEA still raiding and prosecuting prescribers?”</a:t>
            </a:r>
          </a:p>
        </p:txBody>
      </p:sp>
      <p:sp>
        <p:nvSpPr>
          <p:cNvPr id="26" name="Rectangle 25">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245C207-C5D6-4B0F-9E5B-F43386EE6127}"/>
              </a:ext>
            </a:extLst>
          </p:cNvPr>
          <p:cNvSpPr>
            <a:spLocks noGrp="1"/>
          </p:cNvSpPr>
          <p:nvPr>
            <p:ph type="subTitle" idx="1"/>
          </p:nvPr>
        </p:nvSpPr>
        <p:spPr>
          <a:xfrm>
            <a:off x="1127208" y="4756265"/>
            <a:ext cx="4393278" cy="1244483"/>
          </a:xfrm>
        </p:spPr>
        <p:txBody>
          <a:bodyPr anchor="t">
            <a:normAutofit/>
          </a:bodyPr>
          <a:lstStyle/>
          <a:p>
            <a:pPr algn="l"/>
            <a:r>
              <a:rPr lang="en-US" sz="1700">
                <a:solidFill>
                  <a:srgbClr val="FFFFFF"/>
                </a:solidFill>
              </a:rPr>
              <a:t>“The problem isn’t with pills prescribed by your doctor and dispensed by a pharmacy-its on the illicit market.”</a:t>
            </a:r>
          </a:p>
          <a:p>
            <a:pPr algn="l"/>
            <a:r>
              <a:rPr lang="en-US" sz="1700">
                <a:solidFill>
                  <a:srgbClr val="FFFFFF"/>
                </a:solidFill>
              </a:rPr>
              <a:t>Steve Oulton</a:t>
            </a:r>
          </a:p>
          <a:p>
            <a:pPr algn="l"/>
            <a:endParaRPr lang="en-US" sz="1700">
              <a:solidFill>
                <a:srgbClr val="FFFFFF"/>
              </a:solidFill>
            </a:endParaRPr>
          </a:p>
        </p:txBody>
      </p:sp>
      <p:sp>
        <p:nvSpPr>
          <p:cNvPr id="28" name="Oval 27">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4EE7DE7-FB5C-4FA2-A9BC-5D342FC54F42}"/>
              </a:ext>
            </a:extLst>
          </p:cNvPr>
          <p:cNvPicPr>
            <a:picLocks noChangeAspect="1"/>
          </p:cNvPicPr>
          <p:nvPr/>
        </p:nvPicPr>
        <p:blipFill>
          <a:blip r:embed="rId2"/>
          <a:stretch>
            <a:fillRect/>
          </a:stretch>
        </p:blipFill>
        <p:spPr>
          <a:xfrm>
            <a:off x="6920559" y="2186981"/>
            <a:ext cx="3737164" cy="2498325"/>
          </a:xfrm>
          <a:prstGeom prst="rect">
            <a:avLst/>
          </a:prstGeom>
        </p:spPr>
      </p:pic>
    </p:spTree>
    <p:extLst>
      <p:ext uri="{BB962C8B-B14F-4D97-AF65-F5344CB8AC3E}">
        <p14:creationId xmlns:p14="http://schemas.microsoft.com/office/powerpoint/2010/main" val="1124756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E99E13-83BC-A733-F839-ED6F7AF61D6D}"/>
              </a:ext>
            </a:extLst>
          </p:cNvPr>
          <p:cNvSpPr>
            <a:spLocks noGrp="1"/>
          </p:cNvSpPr>
          <p:nvPr>
            <p:ph type="title"/>
          </p:nvPr>
        </p:nvSpPr>
        <p:spPr>
          <a:xfrm>
            <a:off x="764949" y="3499076"/>
            <a:ext cx="6053558" cy="2424774"/>
          </a:xfrm>
        </p:spPr>
        <p:txBody>
          <a:bodyPr>
            <a:normAutofit/>
          </a:bodyPr>
          <a:lstStyle/>
          <a:p>
            <a:r>
              <a:rPr lang="en-US">
                <a:solidFill>
                  <a:srgbClr val="FFFFFF"/>
                </a:solidFill>
              </a:rPr>
              <a:t>FDA has approved first over-the-counter opioid overdose antidote Narcan</a:t>
            </a:r>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1680922-DDF5-1D64-B399-9547ECE516DD}"/>
              </a:ext>
            </a:extLst>
          </p:cNvPr>
          <p:cNvSpPr>
            <a:spLocks noGrp="1"/>
          </p:cNvSpPr>
          <p:nvPr>
            <p:ph sz="half" idx="1"/>
          </p:nvPr>
        </p:nvSpPr>
        <p:spPr>
          <a:xfrm>
            <a:off x="4215161" y="356187"/>
            <a:ext cx="2878409" cy="1792281"/>
          </a:xfrm>
        </p:spPr>
        <p:txBody>
          <a:bodyPr anchor="ctr">
            <a:normAutofit/>
          </a:bodyPr>
          <a:lstStyle/>
          <a:p>
            <a:r>
              <a:rPr lang="en-US" sz="1700"/>
              <a:t>Because of the record number of drug overdose deaths, the FDA has approved the first ever naloxone nasal spray and its availability, which is a priority.</a:t>
            </a:r>
          </a:p>
          <a:p>
            <a:endParaRPr lang="en-US" sz="1700"/>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5EC87538-4969-863E-CB8C-D6E61154B840}"/>
              </a:ext>
            </a:extLst>
          </p:cNvPr>
          <p:cNvSpPr>
            <a:spLocks noGrp="1"/>
          </p:cNvSpPr>
          <p:nvPr>
            <p:ph sz="half" idx="2"/>
          </p:nvPr>
        </p:nvSpPr>
        <p:spPr>
          <a:xfrm>
            <a:off x="8386139" y="3143438"/>
            <a:ext cx="3474621" cy="2780412"/>
          </a:xfrm>
        </p:spPr>
        <p:txBody>
          <a:bodyPr anchor="ctr">
            <a:normAutofit/>
          </a:bodyPr>
          <a:lstStyle/>
          <a:p>
            <a:r>
              <a:rPr lang="en-US" sz="2000"/>
              <a:t>“Opioid deaths are the leading cause of accidental death in the US. Most are among adults, but children are also dying largely after ingesting synthetic opioids such as fentanyl.” CNN</a:t>
            </a:r>
          </a:p>
          <a:p>
            <a:endParaRPr lang="en-US" sz="2000"/>
          </a:p>
        </p:txBody>
      </p:sp>
    </p:spTree>
    <p:extLst>
      <p:ext uri="{BB962C8B-B14F-4D97-AF65-F5344CB8AC3E}">
        <p14:creationId xmlns:p14="http://schemas.microsoft.com/office/powerpoint/2010/main" val="2321568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8373A3F-54E0-424E-A84D-352212210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ED6441-78C5-9EE4-9970-F320954BAFE2}"/>
              </a:ext>
            </a:extLst>
          </p:cNvPr>
          <p:cNvSpPr>
            <a:spLocks noGrp="1"/>
          </p:cNvSpPr>
          <p:nvPr>
            <p:ph type="title"/>
          </p:nvPr>
        </p:nvSpPr>
        <p:spPr>
          <a:xfrm>
            <a:off x="4354513" y="841375"/>
            <a:ext cx="3505200" cy="3114698"/>
          </a:xfrm>
        </p:spPr>
        <p:txBody>
          <a:bodyPr vert="horz" lIns="91440" tIns="45720" rIns="91440" bIns="45720" rtlCol="0" anchor="b">
            <a:normAutofit/>
          </a:bodyPr>
          <a:lstStyle/>
          <a:p>
            <a:pPr algn="ctr"/>
            <a:r>
              <a:rPr lang="en-US" sz="5600">
                <a:solidFill>
                  <a:schemeClr val="bg1"/>
                </a:solidFill>
              </a:rPr>
              <a:t>Primary Targets</a:t>
            </a:r>
          </a:p>
        </p:txBody>
      </p:sp>
      <p:sp>
        <p:nvSpPr>
          <p:cNvPr id="10" name="Content Placeholder 9">
            <a:extLst>
              <a:ext uri="{FF2B5EF4-FFF2-40B4-BE49-F238E27FC236}">
                <a16:creationId xmlns:a16="http://schemas.microsoft.com/office/drawing/2014/main" id="{C5FDDC8A-C999-DE7F-20A1-753FAC03BDBF}"/>
              </a:ext>
            </a:extLst>
          </p:cNvPr>
          <p:cNvSpPr>
            <a:spLocks noGrp="1"/>
          </p:cNvSpPr>
          <p:nvPr>
            <p:ph sz="half" idx="1"/>
          </p:nvPr>
        </p:nvSpPr>
        <p:spPr>
          <a:xfrm>
            <a:off x="4354513" y="4337072"/>
            <a:ext cx="3506264" cy="1671616"/>
          </a:xfrm>
        </p:spPr>
        <p:txBody>
          <a:bodyPr vert="horz" lIns="91440" tIns="45720" rIns="91440" bIns="45720" rtlCol="0">
            <a:normAutofit/>
          </a:bodyPr>
          <a:lstStyle/>
          <a:p>
            <a:pPr marL="0" indent="0" algn="ctr">
              <a:buNone/>
            </a:pPr>
            <a:r>
              <a:rPr lang="en-US" sz="2400" dirty="0">
                <a:solidFill>
                  <a:schemeClr val="bg1"/>
                </a:solidFill>
              </a:rPr>
              <a:t> Algorithm’s are used to target black and brown doctors who are financially fit. </a:t>
            </a:r>
          </a:p>
        </p:txBody>
      </p:sp>
      <p:grpSp>
        <p:nvGrpSpPr>
          <p:cNvPr id="24" name="Group 23">
            <a:extLst>
              <a:ext uri="{FF2B5EF4-FFF2-40B4-BE49-F238E27FC236}">
                <a16:creationId xmlns:a16="http://schemas.microsoft.com/office/drawing/2014/main" id="{B7BAEF06-AB74-442C-8C30-B88233FD8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grpSp>
          <p:nvGrpSpPr>
            <p:cNvPr id="25" name="Group 24">
              <a:extLst>
                <a:ext uri="{FF2B5EF4-FFF2-40B4-BE49-F238E27FC236}">
                  <a16:creationId xmlns:a16="http://schemas.microsoft.com/office/drawing/2014/main" id="{BDFD9AA5-A6A4-499F-BB09-5CD7F8145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29" name="Freeform: Shape 28">
                <a:extLst>
                  <a:ext uri="{FF2B5EF4-FFF2-40B4-BE49-F238E27FC236}">
                    <a16:creationId xmlns:a16="http://schemas.microsoft.com/office/drawing/2014/main" id="{5F499571-4EEA-4442-B71C-2972335B3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FFC7284-7A71-4F33-AB06-E0D1EB1CA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27" name="Freeform: Shape 26">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Content Placeholder 4">
            <a:extLst>
              <a:ext uri="{FF2B5EF4-FFF2-40B4-BE49-F238E27FC236}">
                <a16:creationId xmlns:a16="http://schemas.microsoft.com/office/drawing/2014/main" id="{4E3C58B9-C821-ACA4-5BA7-02131CDCBA96}"/>
              </a:ext>
            </a:extLst>
          </p:cNvPr>
          <p:cNvPicPr>
            <a:picLocks noChangeAspect="1"/>
          </p:cNvPicPr>
          <p:nvPr/>
        </p:nvPicPr>
        <p:blipFill rotWithShape="1">
          <a:blip r:embed="rId4"/>
          <a:srcRect t="1968" r="1" b="1"/>
          <a:stretch/>
        </p:blipFill>
        <p:spPr>
          <a:xfrm>
            <a:off x="413544" y="2581958"/>
            <a:ext cx="2598738" cy="1694085"/>
          </a:xfrm>
          <a:prstGeom prst="rect">
            <a:avLst/>
          </a:prstGeom>
        </p:spPr>
      </p:pic>
      <p:grpSp>
        <p:nvGrpSpPr>
          <p:cNvPr id="32" name="Group 31">
            <a:extLst>
              <a:ext uri="{FF2B5EF4-FFF2-40B4-BE49-F238E27FC236}">
                <a16:creationId xmlns:a16="http://schemas.microsoft.com/office/drawing/2014/main" id="{C9829185-6353-4E3C-B082-AA7F519391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grpSp>
          <p:nvGrpSpPr>
            <p:cNvPr id="33" name="Group 32">
              <a:extLst>
                <a:ext uri="{FF2B5EF4-FFF2-40B4-BE49-F238E27FC236}">
                  <a16:creationId xmlns:a16="http://schemas.microsoft.com/office/drawing/2014/main" id="{BB7BB359-8B77-484C-B9CD-6376139A3A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37" name="Freeform: Shape 36">
                <a:extLst>
                  <a:ext uri="{FF2B5EF4-FFF2-40B4-BE49-F238E27FC236}">
                    <a16:creationId xmlns:a16="http://schemas.microsoft.com/office/drawing/2014/main" id="{AA96BE9D-5B3B-4CA9-8895-33FAA3804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7840E2BF-E954-4173-BF70-2DAE9E19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3F125B5A-DFAC-4B6D-B14F-287F8C436AA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35" name="Freeform: Shape 34">
                <a:extLst>
                  <a:ext uri="{FF2B5EF4-FFF2-40B4-BE49-F238E27FC236}">
                    <a16:creationId xmlns:a16="http://schemas.microsoft.com/office/drawing/2014/main" id="{6AF4804F-69E5-479A-9F45-C0E463171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CA5C733-38F9-4D36-A78D-0AB08CCBB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6" name="Content Placeholder 5">
            <a:extLst>
              <a:ext uri="{FF2B5EF4-FFF2-40B4-BE49-F238E27FC236}">
                <a16:creationId xmlns:a16="http://schemas.microsoft.com/office/drawing/2014/main" id="{A02CFD96-272B-A507-AEAB-988C52E09488}"/>
              </a:ext>
            </a:extLst>
          </p:cNvPr>
          <p:cNvPicPr>
            <a:picLocks noGrp="1" noChangeAspect="1"/>
          </p:cNvPicPr>
          <p:nvPr>
            <p:ph sz="half" idx="2"/>
          </p:nvPr>
        </p:nvPicPr>
        <p:blipFill rotWithShape="1">
          <a:blip r:embed="rId5"/>
          <a:srcRect l="9553" r="7239" b="-2"/>
          <a:stretch/>
        </p:blipFill>
        <p:spPr>
          <a:xfrm>
            <a:off x="9201944" y="2558595"/>
            <a:ext cx="2619375" cy="1740806"/>
          </a:xfrm>
          <a:prstGeom prst="rect">
            <a:avLst/>
          </a:prstGeom>
        </p:spPr>
      </p:pic>
    </p:spTree>
    <p:extLst>
      <p:ext uri="{BB962C8B-B14F-4D97-AF65-F5344CB8AC3E}">
        <p14:creationId xmlns:p14="http://schemas.microsoft.com/office/powerpoint/2010/main" val="2512003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7F0381-8635-F933-F287-4F134333B5CE}"/>
              </a:ext>
            </a:extLst>
          </p:cNvPr>
          <p:cNvSpPr>
            <a:spLocks noGrp="1"/>
          </p:cNvSpPr>
          <p:nvPr>
            <p:ph type="title"/>
          </p:nvPr>
        </p:nvSpPr>
        <p:spPr>
          <a:xfrm>
            <a:off x="838200" y="1641752"/>
            <a:ext cx="4391024" cy="1323439"/>
          </a:xfrm>
        </p:spPr>
        <p:txBody>
          <a:bodyPr anchor="t">
            <a:normAutofit/>
          </a:bodyPr>
          <a:lstStyle/>
          <a:p>
            <a:r>
              <a:rPr lang="en-US" sz="4000">
                <a:solidFill>
                  <a:schemeClr val="bg1"/>
                </a:solidFill>
              </a:rPr>
              <a:t>Algorithms</a:t>
            </a:r>
          </a:p>
        </p:txBody>
      </p:sp>
      <p:sp>
        <p:nvSpPr>
          <p:cNvPr id="3" name="Content Placeholder 2">
            <a:extLst>
              <a:ext uri="{FF2B5EF4-FFF2-40B4-BE49-F238E27FC236}">
                <a16:creationId xmlns:a16="http://schemas.microsoft.com/office/drawing/2014/main" id="{33FB4F67-8D87-39BE-8354-B477C528CAF6}"/>
              </a:ext>
            </a:extLst>
          </p:cNvPr>
          <p:cNvSpPr>
            <a:spLocks noGrp="1"/>
          </p:cNvSpPr>
          <p:nvPr>
            <p:ph idx="1"/>
          </p:nvPr>
        </p:nvSpPr>
        <p:spPr>
          <a:xfrm>
            <a:off x="838200" y="3146400"/>
            <a:ext cx="4391024" cy="2862288"/>
          </a:xfrm>
        </p:spPr>
        <p:txBody>
          <a:bodyPr>
            <a:normAutofit/>
          </a:bodyPr>
          <a:lstStyle/>
          <a:p>
            <a:r>
              <a:rPr lang="en-US" sz="2400">
                <a:solidFill>
                  <a:schemeClr val="bg1">
                    <a:alpha val="80000"/>
                  </a:schemeClr>
                </a:solidFill>
              </a:rPr>
              <a:t>The government uses the company, Qlarant NBI Medic as their forensic tool to collect data analytics to red flag certain physicians.</a:t>
            </a:r>
          </a:p>
        </p:txBody>
      </p:sp>
      <p:pic>
        <p:nvPicPr>
          <p:cNvPr id="4" name="Picture 3">
            <a:extLst>
              <a:ext uri="{FF2B5EF4-FFF2-40B4-BE49-F238E27FC236}">
                <a16:creationId xmlns:a16="http://schemas.microsoft.com/office/drawing/2014/main" id="{956D8B3F-33AC-B762-77FD-8B545E21289C}"/>
              </a:ext>
            </a:extLst>
          </p:cNvPr>
          <p:cNvPicPr>
            <a:picLocks noChangeAspect="1"/>
          </p:cNvPicPr>
          <p:nvPr/>
        </p:nvPicPr>
        <p:blipFill rotWithShape="1">
          <a:blip r:embed="rId3"/>
          <a:srcRect l="27515" r="6832"/>
          <a:stretch/>
        </p:blipFill>
        <p:spPr>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1" name="Group 10">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2" name="Freeform: Shape 11">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599783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1821B-8495-85E6-EF7D-3498EBE519E7}"/>
              </a:ext>
            </a:extLst>
          </p:cNvPr>
          <p:cNvSpPr>
            <a:spLocks noGrp="1"/>
          </p:cNvSpPr>
          <p:nvPr>
            <p:ph type="title"/>
          </p:nvPr>
        </p:nvSpPr>
        <p:spPr>
          <a:xfrm>
            <a:off x="839788" y="98474"/>
            <a:ext cx="3932237" cy="1958926"/>
          </a:xfrm>
        </p:spPr>
        <p:txBody>
          <a:bodyPr>
            <a:normAutofit fontScale="90000"/>
          </a:bodyPr>
          <a:lstStyle/>
          <a:p>
            <a:r>
              <a:rPr lang="en-US" dirty="0"/>
              <a:t>Dr. David Lewis,  anesthesiologist and interventional pain specialist and WAOK panelist</a:t>
            </a:r>
          </a:p>
        </p:txBody>
      </p:sp>
      <p:sp>
        <p:nvSpPr>
          <p:cNvPr id="3" name="Content Placeholder 2">
            <a:extLst>
              <a:ext uri="{FF2B5EF4-FFF2-40B4-BE49-F238E27FC236}">
                <a16:creationId xmlns:a16="http://schemas.microsoft.com/office/drawing/2014/main" id="{BCDB53CC-DA51-576C-6621-C7BDA3BD1E2C}"/>
              </a:ext>
            </a:extLst>
          </p:cNvPr>
          <p:cNvSpPr>
            <a:spLocks noGrp="1"/>
          </p:cNvSpPr>
          <p:nvPr>
            <p:ph idx="1"/>
          </p:nvPr>
        </p:nvSpPr>
        <p:spPr/>
        <p:txBody>
          <a:bodyPr>
            <a:normAutofit/>
          </a:bodyPr>
          <a:lstStyle/>
          <a:p>
            <a:pPr algn="l"/>
            <a:r>
              <a:rPr lang="en-US" b="0" i="0" dirty="0">
                <a:solidFill>
                  <a:srgbClr val="222222"/>
                </a:solidFill>
                <a:effectLst/>
                <a:latin typeface="Arial" panose="020B0604020202020204" pitchFamily="34" charset="0"/>
              </a:rPr>
              <a:t> </a:t>
            </a:r>
          </a:p>
          <a:p>
            <a:endParaRPr lang="en-US" dirty="0"/>
          </a:p>
        </p:txBody>
      </p:sp>
      <p:sp>
        <p:nvSpPr>
          <p:cNvPr id="4" name="Text Placeholder 3">
            <a:extLst>
              <a:ext uri="{FF2B5EF4-FFF2-40B4-BE49-F238E27FC236}">
                <a16:creationId xmlns:a16="http://schemas.microsoft.com/office/drawing/2014/main" id="{AA59F526-22C9-8325-463E-4CFCD1A14CAC}"/>
              </a:ext>
            </a:extLst>
          </p:cNvPr>
          <p:cNvSpPr>
            <a:spLocks noGrp="1"/>
          </p:cNvSpPr>
          <p:nvPr>
            <p:ph type="body" sz="half" idx="2"/>
          </p:nvPr>
        </p:nvSpPr>
        <p:spPr/>
        <p:txBody>
          <a:bodyPr/>
          <a:lstStyle/>
          <a:p>
            <a:r>
              <a:rPr lang="en-US" dirty="0"/>
              <a:t>In Dec. 2018, Dr. Lewis along with 5 other physicians were wrongfully indicted for conspiracy to commit health care fraud, and the illegal distribution of controlled substances. In June 2022, they were found Not Guilty on 56 counts.</a:t>
            </a:r>
          </a:p>
          <a:p>
            <a:r>
              <a:rPr lang="en-US" dirty="0"/>
              <a:t> Dr. Lewis said the key for overcoming charges from the government is having an attorney that specifically practices in this area, not just criminal defense.</a:t>
            </a:r>
          </a:p>
          <a:p>
            <a:endParaRPr lang="en-US" dirty="0"/>
          </a:p>
        </p:txBody>
      </p:sp>
      <p:pic>
        <p:nvPicPr>
          <p:cNvPr id="5" name="Picture 4">
            <a:extLst>
              <a:ext uri="{FF2B5EF4-FFF2-40B4-BE49-F238E27FC236}">
                <a16:creationId xmlns:a16="http://schemas.microsoft.com/office/drawing/2014/main" id="{45CF24ED-D77B-E927-136D-6A833395BB25}"/>
              </a:ext>
            </a:extLst>
          </p:cNvPr>
          <p:cNvPicPr>
            <a:picLocks noChangeAspect="1"/>
          </p:cNvPicPr>
          <p:nvPr/>
        </p:nvPicPr>
        <p:blipFill>
          <a:blip r:embed="rId3"/>
          <a:stretch>
            <a:fillRect/>
          </a:stretch>
        </p:blipFill>
        <p:spPr>
          <a:xfrm>
            <a:off x="5038285" y="1097280"/>
            <a:ext cx="5829300" cy="4192172"/>
          </a:xfrm>
          <a:prstGeom prst="rect">
            <a:avLst/>
          </a:prstGeom>
        </p:spPr>
      </p:pic>
    </p:spTree>
    <p:extLst>
      <p:ext uri="{BB962C8B-B14F-4D97-AF65-F5344CB8AC3E}">
        <p14:creationId xmlns:p14="http://schemas.microsoft.com/office/powerpoint/2010/main" val="1673948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BC7FD-3BCC-6D2F-7855-92C3D824B218}"/>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Dr. Michael Jones, Cardiologist</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4E24664-6358-3C9C-65D0-DF7CE03B0725}"/>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2000" dirty="0"/>
              <a:t>Dr. Jones served 16 months in federal prion for Medicaid Fraud. He was denied reinstatement twice by the Louisiana State Board of Medical Examiners without explanation. </a:t>
            </a:r>
          </a:p>
        </p:txBody>
      </p:sp>
      <p:pic>
        <p:nvPicPr>
          <p:cNvPr id="5" name="Picture Placeholder 4" descr="A person wearing a white lab coat">
            <a:extLst>
              <a:ext uri="{FF2B5EF4-FFF2-40B4-BE49-F238E27FC236}">
                <a16:creationId xmlns:a16="http://schemas.microsoft.com/office/drawing/2014/main" id="{B0D53742-0F6E-892F-CF50-CA20ECD8DA2D}"/>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r="-1" b="2522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87385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12C26-9BB6-43E5-BFC8-F00B4D1B1AD3}"/>
              </a:ext>
            </a:extLst>
          </p:cNvPr>
          <p:cNvSpPr>
            <a:spLocks noGrp="1"/>
          </p:cNvSpPr>
          <p:nvPr>
            <p:ph type="title"/>
          </p:nvPr>
        </p:nvSpPr>
        <p:spPr/>
        <p:txBody>
          <a:bodyPr>
            <a:normAutofit/>
          </a:bodyPr>
          <a:lstStyle/>
          <a:p>
            <a:r>
              <a:rPr lang="en-US" dirty="0"/>
              <a:t> Black and Brown Doctors Civil Rights are Violated When: </a:t>
            </a:r>
          </a:p>
        </p:txBody>
      </p:sp>
      <p:sp>
        <p:nvSpPr>
          <p:cNvPr id="3" name="Content Placeholder 2">
            <a:extLst>
              <a:ext uri="{FF2B5EF4-FFF2-40B4-BE49-F238E27FC236}">
                <a16:creationId xmlns:a16="http://schemas.microsoft.com/office/drawing/2014/main" id="{ABB8464D-56B1-402C-8151-6B5623A74888}"/>
              </a:ext>
            </a:extLst>
          </p:cNvPr>
          <p:cNvSpPr>
            <a:spLocks noGrp="1"/>
          </p:cNvSpPr>
          <p:nvPr>
            <p:ph idx="1"/>
          </p:nvPr>
        </p:nvSpPr>
        <p:spPr/>
        <p:txBody>
          <a:bodyPr>
            <a:normAutofit/>
          </a:bodyPr>
          <a:lstStyle/>
          <a:p>
            <a:br>
              <a:rPr lang="en-US" dirty="0"/>
            </a:br>
            <a:endParaRPr lang="en-US" dirty="0"/>
          </a:p>
        </p:txBody>
      </p:sp>
      <p:sp>
        <p:nvSpPr>
          <p:cNvPr id="4" name="Text Placeholder 3">
            <a:extLst>
              <a:ext uri="{FF2B5EF4-FFF2-40B4-BE49-F238E27FC236}">
                <a16:creationId xmlns:a16="http://schemas.microsoft.com/office/drawing/2014/main" id="{C263DF4E-9ED3-443B-8129-11F8EB92D63E}"/>
              </a:ext>
            </a:extLst>
          </p:cNvPr>
          <p:cNvSpPr>
            <a:spLocks noGrp="1"/>
          </p:cNvSpPr>
          <p:nvPr>
            <p:ph type="body" sz="half" idx="2"/>
          </p:nvPr>
        </p:nvSpPr>
        <p:spPr/>
        <p:txBody>
          <a:bodyPr>
            <a:normAutofit/>
          </a:bodyPr>
          <a:lstStyle/>
          <a:p>
            <a:r>
              <a:rPr lang="en-US" dirty="0"/>
              <a:t>*They are indicted without conviction</a:t>
            </a:r>
          </a:p>
          <a:p>
            <a:r>
              <a:rPr lang="en-US" dirty="0"/>
              <a:t>*When the government manipulates statutes and codes that do not apply and without sufficient evidence</a:t>
            </a:r>
          </a:p>
          <a:p>
            <a:r>
              <a:rPr lang="en-US" dirty="0"/>
              <a:t>*Attorney’s work in tandem with the government, extorting attorney fee’s without fully representing them or representing them and prosecuting them simultaneously without their knowledge.</a:t>
            </a:r>
          </a:p>
        </p:txBody>
      </p:sp>
      <p:pic>
        <p:nvPicPr>
          <p:cNvPr id="5" name="Picture 4">
            <a:extLst>
              <a:ext uri="{FF2B5EF4-FFF2-40B4-BE49-F238E27FC236}">
                <a16:creationId xmlns:a16="http://schemas.microsoft.com/office/drawing/2014/main" id="{7EBBB7AE-7520-4A8E-90DB-05FD9B17044F}"/>
              </a:ext>
            </a:extLst>
          </p:cNvPr>
          <p:cNvPicPr>
            <a:picLocks noChangeAspect="1"/>
          </p:cNvPicPr>
          <p:nvPr/>
        </p:nvPicPr>
        <p:blipFill>
          <a:blip r:embed="rId3"/>
          <a:stretch>
            <a:fillRect/>
          </a:stretch>
        </p:blipFill>
        <p:spPr>
          <a:xfrm>
            <a:off x="7182034" y="1617785"/>
            <a:ext cx="3425005" cy="3573193"/>
          </a:xfrm>
          <a:prstGeom prst="rect">
            <a:avLst/>
          </a:prstGeom>
        </p:spPr>
      </p:pic>
    </p:spTree>
    <p:extLst>
      <p:ext uri="{BB962C8B-B14F-4D97-AF65-F5344CB8AC3E}">
        <p14:creationId xmlns:p14="http://schemas.microsoft.com/office/powerpoint/2010/main" val="3637253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416730-BE57-0723-5CD5-506D78ACC5CF}"/>
              </a:ext>
            </a:extLst>
          </p:cNvPr>
          <p:cNvSpPr>
            <a:spLocks noGrp="1"/>
          </p:cNvSpPr>
          <p:nvPr>
            <p:ph type="title"/>
          </p:nvPr>
        </p:nvSpPr>
        <p:spPr>
          <a:xfrm>
            <a:off x="938907" y="402336"/>
            <a:ext cx="5217172" cy="1169137"/>
          </a:xfrm>
        </p:spPr>
        <p:txBody>
          <a:bodyPr vert="horz" lIns="91440" tIns="45720" rIns="91440" bIns="45720" rtlCol="0" anchor="b">
            <a:normAutofit/>
          </a:bodyPr>
          <a:lstStyle/>
          <a:p>
            <a:r>
              <a:rPr lang="en-US" sz="3700">
                <a:solidFill>
                  <a:schemeClr val="bg1"/>
                </a:solidFill>
              </a:rPr>
              <a:t>Dr. Shiva Akula, Infectious Disease</a:t>
            </a:r>
          </a:p>
        </p:txBody>
      </p:sp>
      <p:grpSp>
        <p:nvGrpSpPr>
          <p:cNvPr id="12" name="Graphic 38">
            <a:extLst>
              <a:ext uri="{FF2B5EF4-FFF2-40B4-BE49-F238E27FC236}">
                <a16:creationId xmlns:a16="http://schemas.microsoft.com/office/drawing/2014/main" id="{7F54B1E7-DA9D-4422-98EA-A4C079A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22669" y="824532"/>
            <a:ext cx="1910252" cy="709660"/>
            <a:chOff x="2267504" y="2540250"/>
            <a:chExt cx="1990951" cy="739640"/>
          </a:xfrm>
          <a:solidFill>
            <a:schemeClr val="bg1"/>
          </a:solidFill>
        </p:grpSpPr>
        <p:sp>
          <p:nvSpPr>
            <p:cNvPr id="13" name="Freeform: Shape 12">
              <a:extLst>
                <a:ext uri="{FF2B5EF4-FFF2-40B4-BE49-F238E27FC236}">
                  <a16:creationId xmlns:a16="http://schemas.microsoft.com/office/drawing/2014/main" id="{13681A6B-8745-4B5F-9106-8375152B5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728FA7BA-0A88-455D-9C83-95E77FCE2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4" name="Text Placeholder 3">
            <a:extLst>
              <a:ext uri="{FF2B5EF4-FFF2-40B4-BE49-F238E27FC236}">
                <a16:creationId xmlns:a16="http://schemas.microsoft.com/office/drawing/2014/main" id="{0F39E7CD-F43E-4768-519C-F9B73EB981FA}"/>
              </a:ext>
            </a:extLst>
          </p:cNvPr>
          <p:cNvSpPr>
            <a:spLocks noGrp="1"/>
          </p:cNvSpPr>
          <p:nvPr>
            <p:ph type="body" sz="half" idx="2"/>
          </p:nvPr>
        </p:nvSpPr>
        <p:spPr>
          <a:xfrm>
            <a:off x="938906" y="1751727"/>
            <a:ext cx="5217173" cy="4351338"/>
          </a:xfrm>
        </p:spPr>
        <p:txBody>
          <a:bodyPr vert="horz" lIns="91440" tIns="45720" rIns="91440" bIns="45720" rtlCol="0">
            <a:normAutofit/>
          </a:bodyPr>
          <a:lstStyle/>
          <a:p>
            <a:pPr indent="-228600">
              <a:buFont typeface="Arial" panose="020B0604020202020204" pitchFamily="34" charset="0"/>
              <a:buChar char="•"/>
            </a:pPr>
            <a:r>
              <a:rPr lang="en-US" dirty="0">
                <a:solidFill>
                  <a:schemeClr val="bg1"/>
                </a:solidFill>
              </a:rPr>
              <a:t>Dr. </a:t>
            </a:r>
            <a:r>
              <a:rPr lang="en-US" dirty="0" err="1">
                <a:solidFill>
                  <a:schemeClr val="bg1"/>
                </a:solidFill>
              </a:rPr>
              <a:t>Akula</a:t>
            </a:r>
            <a:r>
              <a:rPr lang="en-US" dirty="0">
                <a:solidFill>
                  <a:schemeClr val="bg1"/>
                </a:solidFill>
              </a:rPr>
              <a:t> has been criminally indicted for medical billing fraud, for patients he never saw. </a:t>
            </a:r>
          </a:p>
          <a:p>
            <a:pPr indent="-228600">
              <a:buFont typeface="Arial" panose="020B0604020202020204" pitchFamily="34" charset="0"/>
              <a:buChar char="•"/>
            </a:pPr>
            <a:r>
              <a:rPr lang="en-US" dirty="0">
                <a:solidFill>
                  <a:schemeClr val="bg1"/>
                </a:solidFill>
              </a:rPr>
              <a:t>White doctors at a competing hospital were also charged, but they were charged civilly, allowed to pay a penalty and continue to practice.</a:t>
            </a:r>
          </a:p>
          <a:p>
            <a:pPr indent="-228600">
              <a:buFont typeface="Arial" panose="020B0604020202020204" pitchFamily="34" charset="0"/>
              <a:buChar char="•"/>
            </a:pPr>
            <a:r>
              <a:rPr lang="en-US" dirty="0">
                <a:solidFill>
                  <a:schemeClr val="bg1"/>
                </a:solidFill>
              </a:rPr>
              <a:t>He is being assisted by LUA.</a:t>
            </a:r>
          </a:p>
          <a:p>
            <a:pPr indent="-228600">
              <a:buFont typeface="Arial" panose="020B0604020202020204" pitchFamily="34" charset="0"/>
              <a:buChar char="•"/>
            </a:pPr>
            <a:endParaRPr lang="en-US" dirty="0">
              <a:solidFill>
                <a:schemeClr val="bg1"/>
              </a:solidFill>
            </a:endParaRPr>
          </a:p>
        </p:txBody>
      </p:sp>
      <p:sp>
        <p:nvSpPr>
          <p:cNvPr id="16" name="Oval 15">
            <a:extLst>
              <a:ext uri="{FF2B5EF4-FFF2-40B4-BE49-F238E27FC236}">
                <a16:creationId xmlns:a16="http://schemas.microsoft.com/office/drawing/2014/main" id="{3F785A8F-002E-4E7C-A4EE-0423F2448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045" y="380207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5552F9A4-B078-4FA2-A29A-E70F6045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045" y="380207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Placeholder 4">
            <a:extLst>
              <a:ext uri="{FF2B5EF4-FFF2-40B4-BE49-F238E27FC236}">
                <a16:creationId xmlns:a16="http://schemas.microsoft.com/office/drawing/2014/main" id="{28499B5B-1E15-5058-9D04-23DEBFA78EF0}"/>
              </a:ext>
            </a:extLst>
          </p:cNvPr>
          <p:cNvPicPr>
            <a:picLocks noGrp="1" noChangeAspect="1"/>
          </p:cNvPicPr>
          <p:nvPr>
            <p:ph type="pic" idx="1"/>
          </p:nvPr>
        </p:nvPicPr>
        <p:blipFill rotWithShape="1">
          <a:blip r:embed="rId3"/>
          <a:srcRect l="10507" r="9781" b="-2"/>
          <a:stretch/>
        </p:blipFill>
        <p:spPr>
          <a:xfrm>
            <a:off x="7572995" y="1820333"/>
            <a:ext cx="3217333" cy="3217333"/>
          </a:xfrm>
          <a:prstGeom prst="rect">
            <a:avLst/>
          </a:prstGeom>
        </p:spPr>
      </p:pic>
      <p:grpSp>
        <p:nvGrpSpPr>
          <p:cNvPr id="20" name="Graphic 4">
            <a:extLst>
              <a:ext uri="{FF2B5EF4-FFF2-40B4-BE49-F238E27FC236}">
                <a16:creationId xmlns:a16="http://schemas.microsoft.com/office/drawing/2014/main" id="{E7EEFC47-5A1A-4BC0-9CCE-8E2F1C8837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35753" y="4898353"/>
            <a:ext cx="975169" cy="975171"/>
            <a:chOff x="5829300" y="3162300"/>
            <a:chExt cx="532256" cy="532257"/>
          </a:xfrm>
          <a:solidFill>
            <a:schemeClr val="bg1"/>
          </a:solidFill>
        </p:grpSpPr>
        <p:sp>
          <p:nvSpPr>
            <p:cNvPr id="21" name="Freeform: Shape 20">
              <a:extLst>
                <a:ext uri="{FF2B5EF4-FFF2-40B4-BE49-F238E27FC236}">
                  <a16:creationId xmlns:a16="http://schemas.microsoft.com/office/drawing/2014/main" id="{569E79C8-38A5-45F9-945F-935B056618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F23F4A9-D368-45FC-BE17-5AE7B3D2B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0E359B9-2553-4BF7-9253-DD7C6C725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F9101C1-DB2F-4A51-BFCF-E56AA9D7B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6A0E25F-E8AC-43C3-92E1-630040C0E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FEFC1B0-3611-4239-A35C-0A72C1AA4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BC7390E-9D9D-4C6A-B8B7-168D94FAF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8A0E0EA-1232-409E-BEAC-059E2E098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30765A6-867B-4402-BC11-C0D43452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F6BB45C-BD66-4CD7-A522-A10F8B077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116CBF8-8641-4F3A-8D12-6EAF96CF3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8FC9AA3-7B63-4082-885D-8FCEE9798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348DC3B5-F54E-4473-A0BB-948DEF2ECE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282733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931C02F-B3AB-49DC-8491-8479CE0F591B}"/>
              </a:ext>
            </a:extLst>
          </p:cNvPr>
          <p:cNvPicPr>
            <a:picLocks noChangeAspect="1"/>
          </p:cNvPicPr>
          <p:nvPr/>
        </p:nvPicPr>
        <p:blipFill rotWithShape="1">
          <a:blip r:embed="rId3">
            <a:alphaModFix amt="40000"/>
          </a:blip>
          <a:srcRect l="8082" r="11518" b="1"/>
          <a:stretch/>
        </p:blipFill>
        <p:spPr>
          <a:xfrm>
            <a:off x="20" y="10"/>
            <a:ext cx="8450297" cy="6857990"/>
          </a:xfrm>
          <a:prstGeom prst="rect">
            <a:avLst/>
          </a:prstGeom>
        </p:spPr>
      </p:pic>
      <p:sp>
        <p:nvSpPr>
          <p:cNvPr id="2" name="Title 1">
            <a:extLst>
              <a:ext uri="{FF2B5EF4-FFF2-40B4-BE49-F238E27FC236}">
                <a16:creationId xmlns:a16="http://schemas.microsoft.com/office/drawing/2014/main" id="{E1B7C554-FD27-466A-99E1-07BDF602F7BA}"/>
              </a:ext>
            </a:extLst>
          </p:cNvPr>
          <p:cNvSpPr>
            <a:spLocks noGrp="1"/>
          </p:cNvSpPr>
          <p:nvPr>
            <p:ph type="title"/>
          </p:nvPr>
        </p:nvSpPr>
        <p:spPr>
          <a:xfrm>
            <a:off x="838201" y="365125"/>
            <a:ext cx="5251316" cy="1627636"/>
          </a:xfrm>
        </p:spPr>
        <p:txBody>
          <a:bodyPr vert="horz" lIns="91440" tIns="45720" rIns="91440" bIns="45720" rtlCol="0" anchor="ctr">
            <a:normAutofit/>
          </a:bodyPr>
          <a:lstStyle/>
          <a:p>
            <a:r>
              <a:rPr lang="en-US" kern="1200">
                <a:solidFill>
                  <a:srgbClr val="FFFFFF"/>
                </a:solidFill>
                <a:latin typeface="+mj-lt"/>
                <a:ea typeface="+mj-ea"/>
                <a:cs typeface="+mj-cs"/>
              </a:rPr>
              <a:t>Louisiana United International</a:t>
            </a:r>
          </a:p>
        </p:txBody>
      </p:sp>
      <p:sp>
        <p:nvSpPr>
          <p:cNvPr id="3" name="Content Placeholder 2">
            <a:extLst>
              <a:ext uri="{FF2B5EF4-FFF2-40B4-BE49-F238E27FC236}">
                <a16:creationId xmlns:a16="http://schemas.microsoft.com/office/drawing/2014/main" id="{22E64083-FA28-420A-84EC-E1551AFC200B}"/>
              </a:ext>
            </a:extLst>
          </p:cNvPr>
          <p:cNvSpPr>
            <a:spLocks noGrp="1"/>
          </p:cNvSpPr>
          <p:nvPr>
            <p:ph sz="half" idx="1"/>
          </p:nvPr>
        </p:nvSpPr>
        <p:spPr>
          <a:xfrm>
            <a:off x="838200" y="2219785"/>
            <a:ext cx="4619621" cy="3957178"/>
          </a:xfrm>
        </p:spPr>
        <p:txBody>
          <a:bodyPr vert="horz" lIns="91440" tIns="45720" rIns="91440" bIns="45720" rtlCol="0">
            <a:normAutofit/>
          </a:bodyPr>
          <a:lstStyle/>
          <a:p>
            <a:r>
              <a:rPr lang="en-US" sz="2000" dirty="0">
                <a:solidFill>
                  <a:srgbClr val="FFFFFF"/>
                </a:solidFill>
              </a:rPr>
              <a:t>Belinda Parker-Brown, CEO of LUI in conjunction with America United International has opposed the criminalization of medicine by the U.S. government by reporting legal abuses to the United Nations Human Rights Council. </a:t>
            </a:r>
          </a:p>
        </p:txBody>
      </p:sp>
      <p:pic>
        <p:nvPicPr>
          <p:cNvPr id="5" name="Content Placeholder 4">
            <a:extLst>
              <a:ext uri="{FF2B5EF4-FFF2-40B4-BE49-F238E27FC236}">
                <a16:creationId xmlns:a16="http://schemas.microsoft.com/office/drawing/2014/main" id="{C1993DA0-A07D-40DF-9106-8EB2DDF2D536}"/>
              </a:ext>
            </a:extLst>
          </p:cNvPr>
          <p:cNvPicPr>
            <a:picLocks noGrp="1" noChangeAspect="1"/>
          </p:cNvPicPr>
          <p:nvPr>
            <p:ph sz="half" idx="2"/>
          </p:nvPr>
        </p:nvPicPr>
        <p:blipFill rotWithShape="1">
          <a:blip r:embed="rId4"/>
          <a:srcRect l="35329" r="15328" b="-1"/>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323125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CAD36F-FED2-4C28-AF5B-1F05E44D8A4D}"/>
              </a:ext>
            </a:extLst>
          </p:cNvPr>
          <p:cNvSpPr>
            <a:spLocks noGrp="1"/>
          </p:cNvSpPr>
          <p:nvPr>
            <p:ph type="title"/>
          </p:nvPr>
        </p:nvSpPr>
        <p:spPr>
          <a:xfrm>
            <a:off x="6981825" y="1641752"/>
            <a:ext cx="4391024" cy="1323439"/>
          </a:xfrm>
        </p:spPr>
        <p:txBody>
          <a:bodyPr vert="horz" lIns="91440" tIns="45720" rIns="91440" bIns="45720" rtlCol="0" anchor="t">
            <a:normAutofit/>
          </a:bodyPr>
          <a:lstStyle/>
          <a:p>
            <a:r>
              <a:rPr lang="en-US" sz="2800">
                <a:solidFill>
                  <a:schemeClr val="bg1"/>
                </a:solidFill>
              </a:rPr>
              <a:t>Black Radio Remains an Integral Part of the Black Community</a:t>
            </a:r>
          </a:p>
        </p:txBody>
      </p:sp>
      <p:pic>
        <p:nvPicPr>
          <p:cNvPr id="5" name="Content Placeholder 4">
            <a:extLst>
              <a:ext uri="{FF2B5EF4-FFF2-40B4-BE49-F238E27FC236}">
                <a16:creationId xmlns:a16="http://schemas.microsoft.com/office/drawing/2014/main" id="{8081141A-9C83-4FC0-B4B8-3CA539F20B7C}"/>
              </a:ext>
            </a:extLst>
          </p:cNvPr>
          <p:cNvPicPr>
            <a:picLocks noGrp="1" noChangeAspect="1"/>
          </p:cNvPicPr>
          <p:nvPr>
            <p:ph idx="1"/>
          </p:nvPr>
        </p:nvPicPr>
        <p:blipFill rotWithShape="1">
          <a:blip r:embed="rId3"/>
          <a:srcRect l="31699" r="8081" b="-2"/>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19" name="Group 11">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3" name="Freeform: Shape 12">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3">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 Placeholder 3">
            <a:extLst>
              <a:ext uri="{FF2B5EF4-FFF2-40B4-BE49-F238E27FC236}">
                <a16:creationId xmlns:a16="http://schemas.microsoft.com/office/drawing/2014/main" id="{5DA38176-F6CA-497F-B63E-9B0DF37AFC03}"/>
              </a:ext>
            </a:extLst>
          </p:cNvPr>
          <p:cNvSpPr>
            <a:spLocks noGrp="1"/>
          </p:cNvSpPr>
          <p:nvPr>
            <p:ph type="body" sz="half" idx="2"/>
          </p:nvPr>
        </p:nvSpPr>
        <p:spPr>
          <a:xfrm>
            <a:off x="6981826" y="3146400"/>
            <a:ext cx="4391024" cy="2682000"/>
          </a:xfrm>
        </p:spPr>
        <p:txBody>
          <a:bodyPr vert="horz" lIns="91440" tIns="45720" rIns="91440" bIns="45720" rtlCol="0">
            <a:normAutofit/>
          </a:bodyPr>
          <a:lstStyle/>
          <a:p>
            <a:pPr indent="-228600">
              <a:buFont typeface="Arial" panose="020B0604020202020204" pitchFamily="34" charset="0"/>
              <a:buChar char="•"/>
            </a:pPr>
            <a:r>
              <a:rPr lang="en-US" sz="1300" dirty="0">
                <a:solidFill>
                  <a:schemeClr val="bg1">
                    <a:alpha val="80000"/>
                  </a:schemeClr>
                </a:solidFill>
              </a:rPr>
              <a:t>The purpose of this presentation was to highlight the importance of Black Radio to the Black Community, the Black Community’s Health, and the Civil Rights of Black Doctor’s.</a:t>
            </a:r>
          </a:p>
          <a:p>
            <a:pPr indent="-228600">
              <a:buFont typeface="Arial" panose="020B0604020202020204" pitchFamily="34" charset="0"/>
              <a:buChar char="•"/>
            </a:pPr>
            <a:r>
              <a:rPr lang="en-US" sz="1300" dirty="0">
                <a:solidFill>
                  <a:schemeClr val="bg1">
                    <a:alpha val="80000"/>
                  </a:schemeClr>
                </a:solidFill>
              </a:rPr>
              <a:t>The intersection of these four elements: radio, community, health, and civil rights is the heartbeat of every Black community in America and abroad. </a:t>
            </a:r>
          </a:p>
          <a:p>
            <a:pPr indent="-228600">
              <a:buFont typeface="Arial" panose="020B0604020202020204" pitchFamily="34" charset="0"/>
              <a:buChar char="•"/>
            </a:pPr>
            <a:r>
              <a:rPr lang="en-US" sz="1300" dirty="0">
                <a:solidFill>
                  <a:schemeClr val="bg1">
                    <a:alpha val="80000"/>
                  </a:schemeClr>
                </a:solidFill>
              </a:rPr>
              <a:t>Black radio is the voice of the Black community. A community cannot exist without its health and the criminalization of Black and Brown doctors which violates their civil rights compounds the public health emergency of fewer and fewer Black doctors to serve its people.</a:t>
            </a:r>
          </a:p>
          <a:p>
            <a:pPr indent="-228600">
              <a:buFont typeface="Arial" panose="020B0604020202020204" pitchFamily="34" charset="0"/>
              <a:buChar char="•"/>
            </a:pPr>
            <a:endParaRPr lang="en-US" sz="1300" dirty="0">
              <a:solidFill>
                <a:schemeClr val="bg1">
                  <a:alpha val="80000"/>
                </a:schemeClr>
              </a:solidFill>
            </a:endParaRPr>
          </a:p>
        </p:txBody>
      </p:sp>
    </p:spTree>
    <p:extLst>
      <p:ext uri="{BB962C8B-B14F-4D97-AF65-F5344CB8AC3E}">
        <p14:creationId xmlns:p14="http://schemas.microsoft.com/office/powerpoint/2010/main" val="2879687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B47DEA3-62B6-0748-7478-4040034C969B}"/>
              </a:ext>
            </a:extLst>
          </p:cNvPr>
          <p:cNvPicPr>
            <a:picLocks noGrp="1" noChangeAspect="1"/>
          </p:cNvPicPr>
          <p:nvPr>
            <p:ph idx="1"/>
          </p:nvPr>
        </p:nvPicPr>
        <p:blipFill rotWithShape="1">
          <a:blip r:embed="rId3"/>
          <a:srcRect t="11279" r="-1" b="24018"/>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B715B1-E4EB-DD2E-803E-20EFDE6BEFBB}"/>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dirty="0"/>
              <a:t>Jesse </a:t>
            </a:r>
            <a:r>
              <a:rPr lang="en-US" sz="2800" dirty="0" err="1"/>
              <a:t>Blayton’s</a:t>
            </a:r>
            <a:r>
              <a:rPr lang="en-US" sz="2800" dirty="0"/>
              <a:t> WERD-AM </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008FFFFE-0C0F-5833-A76E-D2A88760D6AA}"/>
              </a:ext>
            </a:extLst>
          </p:cNvPr>
          <p:cNvSpPr>
            <a:spLocks noGrp="1"/>
          </p:cNvSpPr>
          <p:nvPr>
            <p:ph type="body" sz="half" idx="2"/>
          </p:nvPr>
        </p:nvSpPr>
        <p:spPr>
          <a:xfrm>
            <a:off x="371094" y="2718054"/>
            <a:ext cx="3438906" cy="3207258"/>
          </a:xfrm>
        </p:spPr>
        <p:txBody>
          <a:bodyPr vert="horz" lIns="91440" tIns="45720" rIns="91440" bIns="45720" rtlCol="0" anchor="t">
            <a:normAutofit fontScale="92500" lnSpcReduction="10000"/>
          </a:bodyPr>
          <a:lstStyle/>
          <a:p>
            <a:pPr indent="-228600">
              <a:buFont typeface="Arial" panose="020B0604020202020204" pitchFamily="34" charset="0"/>
              <a:buChar char="•"/>
            </a:pPr>
            <a:r>
              <a:rPr lang="en-US" sz="1700" dirty="0"/>
              <a:t>The programming focused on the African American audience, which he called “Negro Appeal” music, which was original R&amp;B music that was not being featured on other radio stations.</a:t>
            </a:r>
          </a:p>
          <a:p>
            <a:pPr indent="-228600">
              <a:buFont typeface="Arial" panose="020B0604020202020204" pitchFamily="34" charset="0"/>
              <a:buChar char="•"/>
            </a:pPr>
            <a:r>
              <a:rPr lang="en-US" sz="1700" dirty="0"/>
              <a:t>In 1949 WERD was the only black-owned radio station. Blayton later hired 4 Black male announcers including Jack Gibson, The Godfather of </a:t>
            </a:r>
            <a:r>
              <a:rPr lang="en-US" sz="1700"/>
              <a:t>Black radio </a:t>
            </a:r>
            <a:r>
              <a:rPr lang="en-US" sz="1700" dirty="0"/>
              <a:t>who frequently highlighted news for and about the Black community including the civil rights movement.</a:t>
            </a:r>
          </a:p>
          <a:p>
            <a:pPr indent="-228600">
              <a:buFont typeface="Arial" panose="020B0604020202020204" pitchFamily="34" charset="0"/>
              <a:buChar char="•"/>
            </a:pPr>
            <a:r>
              <a:rPr lang="en-US" sz="1700" dirty="0"/>
              <a:t> </a:t>
            </a:r>
          </a:p>
        </p:txBody>
      </p:sp>
    </p:spTree>
    <p:extLst>
      <p:ext uri="{BB962C8B-B14F-4D97-AF65-F5344CB8AC3E}">
        <p14:creationId xmlns:p14="http://schemas.microsoft.com/office/powerpoint/2010/main" val="3462802135"/>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6F19-5E9A-DE5B-FAC2-C2D200892441}"/>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9D87B025-8959-7F3E-C296-FDF2C8F89C4A}"/>
              </a:ext>
            </a:extLst>
          </p:cNvPr>
          <p:cNvSpPr>
            <a:spLocks noGrp="1"/>
          </p:cNvSpPr>
          <p:nvPr>
            <p:ph idx="1"/>
          </p:nvPr>
        </p:nvSpPr>
        <p:spPr/>
        <p:txBody>
          <a:bodyPr>
            <a:normAutofit fontScale="92500" lnSpcReduction="20000"/>
          </a:bodyPr>
          <a:lstStyle/>
          <a:p>
            <a:pPr marL="0" indent="0">
              <a:buNone/>
            </a:pPr>
            <a:r>
              <a:rPr lang="en-US" sz="2800" dirty="0"/>
              <a:t> </a:t>
            </a:r>
            <a:r>
              <a:rPr lang="en-US" sz="2800" dirty="0" err="1"/>
              <a:t>Akula</a:t>
            </a:r>
            <a:r>
              <a:rPr lang="en-US" sz="2800" dirty="0"/>
              <a:t>, Shiva, Dr. Personal Interview. 26 Feb. 2023.</a:t>
            </a:r>
          </a:p>
          <a:p>
            <a:pPr marL="0" indent="0">
              <a:buNone/>
            </a:pPr>
            <a:r>
              <a:rPr lang="en-US" sz="2800" dirty="0"/>
              <a:t> Anand, Neil, Dr. “Slide Deck of PDMP Data Analytics Research Time-</a:t>
            </a:r>
          </a:p>
          <a:p>
            <a:pPr marL="0" indent="0">
              <a:buNone/>
            </a:pPr>
            <a:r>
              <a:rPr lang="en-US" sz="2800" dirty="0"/>
              <a:t>         line and Statistical analysis of Opiate Crisis.” Prescription Drug </a:t>
            </a:r>
          </a:p>
          <a:p>
            <a:pPr marL="0" indent="0">
              <a:buNone/>
            </a:pPr>
            <a:r>
              <a:rPr lang="en-US" sz="2800" dirty="0"/>
              <a:t>         Monitoring Program Center of Excellence at Brandeis University,</a:t>
            </a:r>
          </a:p>
          <a:p>
            <a:pPr marL="0" indent="0">
              <a:buNone/>
            </a:pPr>
            <a:r>
              <a:rPr lang="en-US" sz="2800" dirty="0"/>
              <a:t>         Funded by federal Bureau of Justice Assistance (BJA) and by Cen-</a:t>
            </a:r>
          </a:p>
          <a:p>
            <a:pPr marL="0" indent="0">
              <a:buNone/>
            </a:pPr>
            <a:r>
              <a:rPr lang="en-US" sz="2800" dirty="0"/>
              <a:t>         </a:t>
            </a:r>
            <a:r>
              <a:rPr lang="en-US" sz="2800" dirty="0" err="1"/>
              <a:t>ter</a:t>
            </a:r>
            <a:r>
              <a:rPr lang="en-US" sz="2800" dirty="0"/>
              <a:t> for Disease Control and Food and Drug Administration </a:t>
            </a:r>
          </a:p>
          <a:p>
            <a:pPr marL="0" indent="0">
              <a:buNone/>
            </a:pPr>
            <a:r>
              <a:rPr lang="en-US" sz="2800" dirty="0"/>
              <a:t>         through agreement with BJA, Feb. 2010.</a:t>
            </a:r>
          </a:p>
          <a:p>
            <a:pPr marL="0" indent="0">
              <a:buNone/>
            </a:pPr>
            <a:r>
              <a:rPr lang="en-US" sz="2800" dirty="0"/>
              <a:t>Baron, Richard, B. and Coleman, Carl, H. J.D. “Protecting the Legitimacy</a:t>
            </a:r>
          </a:p>
          <a:p>
            <a:pPr marL="0" indent="0">
              <a:buNone/>
            </a:pPr>
            <a:r>
              <a:rPr lang="en-US" sz="2800" dirty="0"/>
              <a:t>        of Medical Expertise. </a:t>
            </a:r>
            <a:r>
              <a:rPr lang="en-US" sz="2800" i="1" dirty="0"/>
              <a:t>The New England Journal of Medicine,</a:t>
            </a:r>
            <a:r>
              <a:rPr lang="en-US" sz="2800" dirty="0"/>
              <a:t> 18, </a:t>
            </a:r>
          </a:p>
          <a:p>
            <a:pPr marL="0" indent="0">
              <a:buNone/>
            </a:pPr>
            <a:r>
              <a:rPr lang="en-US" sz="2800" i="1" dirty="0"/>
              <a:t>        </a:t>
            </a:r>
            <a:r>
              <a:rPr lang="en-US" sz="2800" dirty="0"/>
              <a:t>Feb. 2010.</a:t>
            </a:r>
          </a:p>
          <a:p>
            <a:endParaRPr lang="en-US" dirty="0"/>
          </a:p>
        </p:txBody>
      </p:sp>
    </p:spTree>
    <p:extLst>
      <p:ext uri="{BB962C8B-B14F-4D97-AF65-F5344CB8AC3E}">
        <p14:creationId xmlns:p14="http://schemas.microsoft.com/office/powerpoint/2010/main" val="3373697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8DA0D-81CF-4CA1-865C-E31E78B8EFF8}"/>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381CD3B3-8876-4117-ABBC-372389BAED5C}"/>
              </a:ext>
            </a:extLst>
          </p:cNvPr>
          <p:cNvSpPr>
            <a:spLocks noGrp="1"/>
          </p:cNvSpPr>
          <p:nvPr>
            <p:ph idx="1"/>
          </p:nvPr>
        </p:nvSpPr>
        <p:spPr/>
        <p:txBody>
          <a:bodyPr>
            <a:normAutofit/>
          </a:bodyPr>
          <a:lstStyle/>
          <a:p>
            <a:pPr marL="0" indent="0">
              <a:buNone/>
            </a:pPr>
            <a:r>
              <a:rPr lang="en-US" dirty="0"/>
              <a:t>De Vogue, Ariane and Duster, </a:t>
            </a:r>
            <a:r>
              <a:rPr lang="en-US" dirty="0" err="1"/>
              <a:t>Chandelis</a:t>
            </a:r>
            <a:r>
              <a:rPr lang="en-US" dirty="0"/>
              <a:t>. “Supreme Court sides with</a:t>
            </a:r>
          </a:p>
          <a:p>
            <a:pPr marL="0" indent="0">
              <a:buNone/>
            </a:pPr>
            <a:r>
              <a:rPr lang="en-US" dirty="0"/>
              <a:t>      doctors challenging their  convictions in opioids “pill mill” case,</a:t>
            </a:r>
          </a:p>
          <a:p>
            <a:pPr marL="0" indent="0">
              <a:buNone/>
            </a:pPr>
            <a:r>
              <a:rPr lang="en-US" dirty="0"/>
              <a:t>      </a:t>
            </a:r>
            <a:r>
              <a:rPr lang="en-US" i="1" dirty="0"/>
              <a:t>CNN Politics</a:t>
            </a:r>
            <a:r>
              <a:rPr lang="en-US" dirty="0"/>
              <a:t>, 27, June 2022.</a:t>
            </a:r>
          </a:p>
          <a:p>
            <a:pPr marL="0" indent="0">
              <a:buNone/>
            </a:pPr>
            <a:r>
              <a:rPr lang="en-US" dirty="0"/>
              <a:t>Howard, Jacqueline. “Only 5.7% of US doctors are Black, and experts</a:t>
            </a:r>
          </a:p>
          <a:p>
            <a:pPr marL="0" indent="0">
              <a:buNone/>
            </a:pPr>
            <a:r>
              <a:rPr lang="en-US" dirty="0"/>
              <a:t>      warn the shortage harms public health. </a:t>
            </a:r>
            <a:r>
              <a:rPr lang="en-US" i="1" dirty="0"/>
              <a:t>CNN Health</a:t>
            </a:r>
            <a:r>
              <a:rPr lang="en-US" dirty="0"/>
              <a:t>, 21, Feb. </a:t>
            </a:r>
          </a:p>
          <a:p>
            <a:pPr marL="0" indent="0">
              <a:buNone/>
            </a:pPr>
            <a:r>
              <a:rPr lang="en-US" dirty="0"/>
              <a:t>       2023.</a:t>
            </a:r>
          </a:p>
          <a:p>
            <a:pPr marL="0" indent="0">
              <a:buNone/>
            </a:pPr>
            <a:r>
              <a:rPr lang="en-US" dirty="0" err="1"/>
              <a:t>Lawhern</a:t>
            </a:r>
            <a:r>
              <a:rPr lang="en-US" dirty="0"/>
              <a:t>, Richard. “We Need Laws to Protect People in Pain.” </a:t>
            </a:r>
          </a:p>
          <a:p>
            <a:pPr marL="0" indent="0">
              <a:buNone/>
            </a:pPr>
            <a:r>
              <a:rPr lang="en-US" dirty="0"/>
              <a:t>      Patients suffer Under CDC Opioid Guidelines, 14 Feb. 2023.</a:t>
            </a:r>
          </a:p>
          <a:p>
            <a:pPr lvl="1"/>
            <a:endParaRPr lang="en-US" dirty="0"/>
          </a:p>
        </p:txBody>
      </p:sp>
    </p:spTree>
    <p:extLst>
      <p:ext uri="{BB962C8B-B14F-4D97-AF65-F5344CB8AC3E}">
        <p14:creationId xmlns:p14="http://schemas.microsoft.com/office/powerpoint/2010/main" val="3843242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867AB-C302-48FE-8ED2-20BA11D848DE}"/>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CAD3B97F-2316-4222-A8A7-10EBED71BE10}"/>
              </a:ext>
            </a:extLst>
          </p:cNvPr>
          <p:cNvSpPr>
            <a:spLocks noGrp="1"/>
          </p:cNvSpPr>
          <p:nvPr>
            <p:ph idx="1"/>
          </p:nvPr>
        </p:nvSpPr>
        <p:spPr/>
        <p:txBody>
          <a:bodyPr>
            <a:normAutofit fontScale="92500" lnSpcReduction="20000"/>
          </a:bodyPr>
          <a:lstStyle/>
          <a:p>
            <a:pPr marL="0" indent="0">
              <a:buNone/>
            </a:pPr>
            <a:r>
              <a:rPr lang="en-US" dirty="0"/>
              <a:t>Jones, Michael, Dr. “ 3</a:t>
            </a:r>
            <a:r>
              <a:rPr lang="en-US" baseline="30000" dirty="0"/>
              <a:t>rd</a:t>
            </a:r>
            <a:r>
              <a:rPr lang="en-US" dirty="0"/>
              <a:t> Re-instatement Hearing”, </a:t>
            </a:r>
            <a:r>
              <a:rPr lang="en-US" i="1" dirty="0"/>
              <a:t>Louisiana State Board of</a:t>
            </a:r>
          </a:p>
          <a:p>
            <a:pPr marL="0" indent="0">
              <a:buNone/>
            </a:pPr>
            <a:r>
              <a:rPr lang="en-US" i="1" dirty="0"/>
              <a:t>     Medical Examiners, </a:t>
            </a:r>
            <a:r>
              <a:rPr lang="en-US" dirty="0"/>
              <a:t>27 Feb. 2027.</a:t>
            </a:r>
            <a:endParaRPr lang="en-US" i="1" dirty="0"/>
          </a:p>
          <a:p>
            <a:pPr marL="0" indent="0">
              <a:buNone/>
            </a:pPr>
            <a:r>
              <a:rPr lang="en-US" dirty="0"/>
              <a:t>Singer, Jeffrey A. and Bloom, Josh. “Bureaucrats are telling doctor </a:t>
            </a:r>
          </a:p>
          <a:p>
            <a:pPr marL="0" indent="0">
              <a:buNone/>
            </a:pPr>
            <a:r>
              <a:rPr lang="en-US" dirty="0"/>
              <a:t>    how to treat pain. And patients suffer needlessly.” </a:t>
            </a:r>
            <a:r>
              <a:rPr lang="en-US" i="1" dirty="0"/>
              <a:t>USA Today, </a:t>
            </a:r>
          </a:p>
          <a:p>
            <a:pPr marL="0" indent="0">
              <a:buNone/>
            </a:pPr>
            <a:r>
              <a:rPr lang="en-US" i="1" dirty="0"/>
              <a:t>    </a:t>
            </a:r>
            <a:r>
              <a:rPr lang="en-US" dirty="0"/>
              <a:t>16, Feb. 2023.</a:t>
            </a:r>
          </a:p>
          <a:p>
            <a:pPr marL="0" indent="0">
              <a:buNone/>
            </a:pPr>
            <a:r>
              <a:rPr lang="en-US" dirty="0"/>
              <a:t>Oulton, Scott. “Scott Oulton, deputy assistant administrator of the  </a:t>
            </a:r>
          </a:p>
          <a:p>
            <a:pPr marL="0" indent="0">
              <a:buNone/>
            </a:pPr>
            <a:r>
              <a:rPr lang="en-US" dirty="0"/>
              <a:t>   DEA’s Office of Forensic Sciences: The Problem Isn’t with pills pre-</a:t>
            </a:r>
          </a:p>
          <a:p>
            <a:pPr marL="0" indent="0">
              <a:buNone/>
            </a:pPr>
            <a:r>
              <a:rPr lang="en-US" dirty="0"/>
              <a:t>   scribed by your doctor and dispensed by a pharmacy-it’s the pills</a:t>
            </a:r>
          </a:p>
          <a:p>
            <a:pPr marL="0" indent="0">
              <a:buNone/>
            </a:pPr>
            <a:r>
              <a:rPr lang="en-US" dirty="0"/>
              <a:t>    on the illicit market,” </a:t>
            </a:r>
            <a:r>
              <a:rPr lang="en-US" i="1" dirty="0"/>
              <a:t>CNN.com, </a:t>
            </a:r>
            <a:r>
              <a:rPr lang="en-US" dirty="0"/>
              <a:t>02 Feb. 2023.</a:t>
            </a:r>
          </a:p>
          <a:p>
            <a:pPr marL="0" indent="0">
              <a:buNone/>
            </a:pPr>
            <a:r>
              <a:rPr lang="en-US" b="1" dirty="0"/>
              <a:t>  *Special thank you to: Dr. Neil Anand</a:t>
            </a:r>
          </a:p>
        </p:txBody>
      </p:sp>
    </p:spTree>
    <p:extLst>
      <p:ext uri="{BB962C8B-B14F-4D97-AF65-F5344CB8AC3E}">
        <p14:creationId xmlns:p14="http://schemas.microsoft.com/office/powerpoint/2010/main" val="280170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480B05-A7F3-B53E-BFFB-8721529BD6F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Atlanta’s, Voice of the Community</a:t>
            </a:r>
          </a:p>
        </p:txBody>
      </p:sp>
      <p:pic>
        <p:nvPicPr>
          <p:cNvPr id="4" name="Content Placeholder 3">
            <a:extLst>
              <a:ext uri="{FF2B5EF4-FFF2-40B4-BE49-F238E27FC236}">
                <a16:creationId xmlns:a16="http://schemas.microsoft.com/office/drawing/2014/main" id="{C2B912E1-ED12-3031-A47C-6113D4CA851C}"/>
              </a:ext>
            </a:extLst>
          </p:cNvPr>
          <p:cNvPicPr>
            <a:picLocks noGrp="1" noChangeAspect="1"/>
          </p:cNvPicPr>
          <p:nvPr>
            <p:ph idx="1"/>
          </p:nvPr>
        </p:nvPicPr>
        <p:blipFill>
          <a:blip r:embed="rId3"/>
          <a:stretch>
            <a:fillRect/>
          </a:stretch>
        </p:blipFill>
        <p:spPr>
          <a:xfrm>
            <a:off x="4038600" y="1414610"/>
            <a:ext cx="7188199" cy="4025391"/>
          </a:xfrm>
          <a:prstGeom prst="rect">
            <a:avLst/>
          </a:prstGeom>
        </p:spPr>
      </p:pic>
    </p:spTree>
    <p:extLst>
      <p:ext uri="{BB962C8B-B14F-4D97-AF65-F5344CB8AC3E}">
        <p14:creationId xmlns:p14="http://schemas.microsoft.com/office/powerpoint/2010/main" val="805656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F17881F-92BC-0A04-0F58-B88F0E4FC157}"/>
              </a:ext>
            </a:extLst>
          </p:cNvPr>
          <p:cNvPicPr>
            <a:picLocks noGrp="1" noChangeAspect="1"/>
          </p:cNvPicPr>
          <p:nvPr>
            <p:ph idx="1"/>
          </p:nvPr>
        </p:nvPicPr>
        <p:blipFill rotWithShape="1">
          <a:blip r:embed="rId3"/>
          <a:srcRect l="6717" r="393" b="-1"/>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84D9D8-8BE2-426A-D8A3-25E92887178B}"/>
              </a:ext>
            </a:extLst>
          </p:cNvPr>
          <p:cNvSpPr>
            <a:spLocks noGrp="1"/>
          </p:cNvSpPr>
          <p:nvPr>
            <p:ph type="title"/>
          </p:nvPr>
        </p:nvSpPr>
        <p:spPr>
          <a:xfrm>
            <a:off x="523875" y="5317240"/>
            <a:ext cx="11210925" cy="744836"/>
          </a:xfrm>
          <a:prstGeom prst="ellipse">
            <a:avLst/>
          </a:prstGeom>
        </p:spPr>
        <p:txBody>
          <a:bodyPr vert="horz" lIns="91440" tIns="45720" rIns="91440" bIns="45720" rtlCol="0" anchor="ctr">
            <a:normAutofit fontScale="90000"/>
          </a:bodyPr>
          <a:lstStyle/>
          <a:p>
            <a:pPr algn="ctr"/>
            <a:r>
              <a:rPr lang="en-US" sz="2000" dirty="0">
                <a:solidFill>
                  <a:schemeClr val="tx1">
                    <a:lumMod val="85000"/>
                    <a:lumOff val="15000"/>
                  </a:schemeClr>
                </a:solidFill>
              </a:rPr>
              <a:t>How does the attack on Black doctors affect the health of the Black community?</a:t>
            </a:r>
          </a:p>
        </p:txBody>
      </p:sp>
      <p:cxnSp>
        <p:nvCxnSpPr>
          <p:cNvPr id="23" name="Straight Connector 2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192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BE95A401-347F-46CF-8232-9C6CD08DA3A6}"/>
              </a:ext>
            </a:extLst>
          </p:cNvPr>
          <p:cNvPicPr>
            <a:picLocks noGrp="1" noChangeAspect="1"/>
          </p:cNvPicPr>
          <p:nvPr>
            <p:ph idx="1"/>
          </p:nvPr>
        </p:nvPicPr>
        <p:blipFill>
          <a:blip r:embed="rId3"/>
          <a:stretch>
            <a:fillRect/>
          </a:stretch>
        </p:blipFill>
        <p:spPr>
          <a:xfrm>
            <a:off x="2511713" y="3374854"/>
            <a:ext cx="3634674" cy="2677035"/>
          </a:xfrm>
          <a:prstGeom prst="rect">
            <a:avLst/>
          </a:prstGeom>
        </p:spPr>
      </p:pic>
      <p:grpSp>
        <p:nvGrpSpPr>
          <p:cNvPr id="21" name="Group 20">
            <a:extLst>
              <a:ext uri="{FF2B5EF4-FFF2-40B4-BE49-F238E27FC236}">
                <a16:creationId xmlns:a16="http://schemas.microsoft.com/office/drawing/2014/main" id="{134CC3FF-7AA4-46F4-8B24-2F9383D86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11" y="805742"/>
            <a:ext cx="3647770" cy="3193211"/>
            <a:chOff x="1674895" y="1345036"/>
            <a:chExt cx="5428610" cy="4210939"/>
          </a:xfrm>
        </p:grpSpPr>
        <p:sp>
          <p:nvSpPr>
            <p:cNvPr id="22" name="Rectangle 21">
              <a:extLst>
                <a:ext uri="{FF2B5EF4-FFF2-40B4-BE49-F238E27FC236}">
                  <a16:creationId xmlns:a16="http://schemas.microsoft.com/office/drawing/2014/main" id="{275E42E8-8B96-4FF0-9DCC-7E2084C0F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8FEA8A4-ED0E-429C-884B-1599153B8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685805"/>
            <a:ext cx="3624947" cy="319321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706819-4D94-4720-9A39-45D103F1E281}"/>
              </a:ext>
            </a:extLst>
          </p:cNvPr>
          <p:cNvSpPr>
            <a:spLocks noGrp="1"/>
          </p:cNvSpPr>
          <p:nvPr>
            <p:ph type="title"/>
          </p:nvPr>
        </p:nvSpPr>
        <p:spPr>
          <a:xfrm>
            <a:off x="740584" y="859808"/>
            <a:ext cx="3543197" cy="2878986"/>
          </a:xfrm>
        </p:spPr>
        <p:txBody>
          <a:bodyPr vert="horz" lIns="91440" tIns="45720" rIns="91440" bIns="45720" rtlCol="0" anchor="ctr">
            <a:normAutofit/>
          </a:bodyPr>
          <a:lstStyle/>
          <a:p>
            <a:pPr algn="ctr"/>
            <a:r>
              <a:rPr lang="en-US" sz="4400" kern="1200">
                <a:solidFill>
                  <a:schemeClr val="bg1"/>
                </a:solidFill>
                <a:latin typeface="+mj-lt"/>
                <a:ea typeface="+mj-ea"/>
                <a:cs typeface="+mj-cs"/>
              </a:rPr>
              <a:t>Experts Warn of Public Health Crisis</a:t>
            </a:r>
          </a:p>
        </p:txBody>
      </p:sp>
      <p:grpSp>
        <p:nvGrpSpPr>
          <p:cNvPr id="27" name="Graphic 4">
            <a:extLst>
              <a:ext uri="{FF2B5EF4-FFF2-40B4-BE49-F238E27FC236}">
                <a16:creationId xmlns:a16="http://schemas.microsoft.com/office/drawing/2014/main" id="{5F2AA49C-5AC0-41C7-BFAF-74B8D8293C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rgbClr val="FFFFFF"/>
          </a:solidFill>
        </p:grpSpPr>
        <p:sp>
          <p:nvSpPr>
            <p:cNvPr id="28" name="Freeform: Shape 27">
              <a:extLst>
                <a:ext uri="{FF2B5EF4-FFF2-40B4-BE49-F238E27FC236}">
                  <a16:creationId xmlns:a16="http://schemas.microsoft.com/office/drawing/2014/main" id="{88A750A0-64B5-41B2-B525-A914EB40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8216C77-85C1-4BDC-87A8-7E7593320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71AED48-754E-41AC-9ECC-DB2597644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48005417-D297-404F-82A5-8C4393E85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7F942D6-2D0C-4894-81F0-6F81714B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FAD802E-9670-4B80-876B-3FF64D29A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38AF437-0BFB-40E4-ADA0-5749919AA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8BC9C3D-CBBE-4D29-9DAC-98B3CAF39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7016629-22ED-494E-9205-594895DA9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BFF3CC1E-0ED4-4599-9B4E-F057769B9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65A4B3A-F9A7-4FA6-A7F3-EA08E0BA1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783B6A14-A56D-4B95-8395-89CF53A09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9F0868B-B193-43B6-BB1E-1FF72993E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42" name="Graphic 4">
            <a:extLst>
              <a:ext uri="{FF2B5EF4-FFF2-40B4-BE49-F238E27FC236}">
                <a16:creationId xmlns:a16="http://schemas.microsoft.com/office/drawing/2014/main" id="{BB32367D-C4F2-49D5-A586-298C7CA821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chemeClr val="bg1"/>
          </a:solidFill>
        </p:grpSpPr>
        <p:sp>
          <p:nvSpPr>
            <p:cNvPr id="43" name="Freeform: Shape 42">
              <a:extLst>
                <a:ext uri="{FF2B5EF4-FFF2-40B4-BE49-F238E27FC236}">
                  <a16:creationId xmlns:a16="http://schemas.microsoft.com/office/drawing/2014/main" id="{E1FF7EE7-ACA2-4BFF-BA75-7FAE93FBB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647462E-B5E8-4F02-A1E4-BD0380A22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12CE109-6153-414A-B2D6-C4F9C6FA2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DAF530F5-D68D-4BC8-8984-F1A8B5DE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EB69747-F9DD-4B80-B488-D5565D0BC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73AFB787-B8A4-4269-9DA9-FF4A66030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E682D93-25A6-4D91-9A81-3F247BBEE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D5F48B5-53B4-4DA8-B929-6AFF50658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8CA195A3-2A74-4D13-A1B8-24765E26B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B98F1918-C39D-4713-AB21-685A94435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3592273-DEE6-42E1-B824-11D544332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12D6F82B-B619-4D8B-85AE-0E57103BA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6246C574-90D4-412B-9444-203F7C83C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4" name="Text Placeholder 3">
            <a:extLst>
              <a:ext uri="{FF2B5EF4-FFF2-40B4-BE49-F238E27FC236}">
                <a16:creationId xmlns:a16="http://schemas.microsoft.com/office/drawing/2014/main" id="{C27AAE39-ADDF-42D7-925F-165052615716}"/>
              </a:ext>
            </a:extLst>
          </p:cNvPr>
          <p:cNvSpPr>
            <a:spLocks noGrp="1"/>
          </p:cNvSpPr>
          <p:nvPr>
            <p:ph type="body" sz="half" idx="2"/>
          </p:nvPr>
        </p:nvSpPr>
        <p:spPr>
          <a:xfrm>
            <a:off x="6477270" y="685805"/>
            <a:ext cx="4974771" cy="5534019"/>
          </a:xfrm>
        </p:spPr>
        <p:txBody>
          <a:bodyPr vert="horz" lIns="91440" tIns="45720" rIns="91440" bIns="45720" rtlCol="0">
            <a:normAutofit/>
          </a:bodyPr>
          <a:lstStyle/>
          <a:p>
            <a:pPr indent="-228600">
              <a:buFont typeface="Arial" panose="020B0604020202020204" pitchFamily="34" charset="0"/>
              <a:buChar char="•"/>
            </a:pPr>
            <a:r>
              <a:rPr lang="en-US">
                <a:solidFill>
                  <a:schemeClr val="bg1"/>
                </a:solidFill>
              </a:rPr>
              <a:t>The sparse number of Black doctors, only 5.7% combined with high number of Black and Brown doctors who are being imprisoned is creating a public health crisis.</a:t>
            </a:r>
          </a:p>
          <a:p>
            <a:pPr indent="-228600">
              <a:buFont typeface="Arial" panose="020B0604020202020204" pitchFamily="34" charset="0"/>
              <a:buChar char="•"/>
            </a:pPr>
            <a:r>
              <a:rPr lang="en-US">
                <a:solidFill>
                  <a:schemeClr val="bg1"/>
                </a:solidFill>
              </a:rPr>
              <a:t>According to the Association of American Medical College, this statistic does not reflect the communities they serve.</a:t>
            </a:r>
          </a:p>
          <a:p>
            <a:pPr indent="-228600">
              <a:buFont typeface="Arial" panose="020B0604020202020204" pitchFamily="34" charset="0"/>
              <a:buChar char="•"/>
            </a:pPr>
            <a:r>
              <a:rPr lang="en-US">
                <a:solidFill>
                  <a:schemeClr val="bg1"/>
                </a:solidFill>
              </a:rPr>
              <a:t>An estimated 12% of the U.S. population is Black or African American.</a:t>
            </a:r>
          </a:p>
          <a:p>
            <a:pPr indent="-228600">
              <a:buFont typeface="Arial" panose="020B0604020202020204" pitchFamily="34" charset="0"/>
              <a:buChar char="•"/>
            </a:pPr>
            <a:endParaRPr lang="en-US">
              <a:solidFill>
                <a:schemeClr val="bg1"/>
              </a:solidFill>
            </a:endParaRPr>
          </a:p>
        </p:txBody>
      </p:sp>
    </p:spTree>
    <p:extLst>
      <p:ext uri="{BB962C8B-B14F-4D97-AF65-F5344CB8AC3E}">
        <p14:creationId xmlns:p14="http://schemas.microsoft.com/office/powerpoint/2010/main" val="370775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1A39341-EA42-4329-A204-3A3B8A2741DE}"/>
              </a:ext>
            </a:extLst>
          </p:cNvPr>
          <p:cNvPicPr>
            <a:picLocks noGrp="1" noChangeAspect="1"/>
          </p:cNvPicPr>
          <p:nvPr>
            <p:ph idx="1"/>
          </p:nvPr>
        </p:nvPicPr>
        <p:blipFill rotWithShape="1">
          <a:blip r:embed="rId3"/>
          <a:srcRect t="3177"/>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F20D21-FA5B-435F-A04A-3C4BB54E287E}"/>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a:t>Tuskegee Experiment</a:t>
            </a:r>
          </a:p>
        </p:txBody>
      </p:sp>
      <p:sp>
        <p:nvSpPr>
          <p:cNvPr id="4" name="Text Placeholder 3">
            <a:extLst>
              <a:ext uri="{FF2B5EF4-FFF2-40B4-BE49-F238E27FC236}">
                <a16:creationId xmlns:a16="http://schemas.microsoft.com/office/drawing/2014/main" id="{30051D0E-180E-4AAD-9E1F-948B36837F50}"/>
              </a:ext>
            </a:extLst>
          </p:cNvPr>
          <p:cNvSpPr>
            <a:spLocks noGrp="1"/>
          </p:cNvSpPr>
          <p:nvPr>
            <p:ph type="body" sz="half" idx="2"/>
          </p:nvPr>
        </p:nvSpPr>
        <p:spPr>
          <a:xfrm>
            <a:off x="7531610" y="2434201"/>
            <a:ext cx="3822189" cy="3742762"/>
          </a:xfrm>
        </p:spPr>
        <p:txBody>
          <a:bodyPr vert="horz" lIns="91440" tIns="45720" rIns="91440" bIns="45720" rtlCol="0">
            <a:normAutofit/>
          </a:bodyPr>
          <a:lstStyle/>
          <a:p>
            <a:pPr indent="-228600">
              <a:buFont typeface="Arial" panose="020B0604020202020204" pitchFamily="34" charset="0"/>
              <a:buChar char="•"/>
            </a:pPr>
            <a:r>
              <a:rPr lang="en-US" sz="1700"/>
              <a:t>Events such as the Tuskegee Experiment, in which white doctors with the U.S. Public Health Service and Tuskegee Institute let Syphilis grow inside of Black men without treating them. The experiment has a caused a permanent mistrust in the Black community.</a:t>
            </a:r>
          </a:p>
          <a:p>
            <a:pPr indent="-228600">
              <a:buFont typeface="Arial" panose="020B0604020202020204" pitchFamily="34" charset="0"/>
              <a:buChar char="•"/>
            </a:pPr>
            <a:r>
              <a:rPr lang="en-US" sz="1700"/>
              <a:t>This mistrust resurfaced during the pandemic when many Blacks were and some still remain mistrustful of the COVID-19 vaccine. As a result, many lives were lost because many people refused to get vaccinated for a lack of trust in the vaccine’s ingredients and possible long-term effects.</a:t>
            </a:r>
          </a:p>
        </p:txBody>
      </p:sp>
    </p:spTree>
    <p:extLst>
      <p:ext uri="{BB962C8B-B14F-4D97-AF65-F5344CB8AC3E}">
        <p14:creationId xmlns:p14="http://schemas.microsoft.com/office/powerpoint/2010/main" val="3129920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ACFDD-6E6F-E07F-926F-6F75D0450F60}"/>
              </a:ext>
            </a:extLst>
          </p:cNvPr>
          <p:cNvSpPr>
            <a:spLocks noGrp="1"/>
          </p:cNvSpPr>
          <p:nvPr>
            <p:ph type="title"/>
          </p:nvPr>
        </p:nvSpPr>
        <p:spPr>
          <a:xfrm>
            <a:off x="589560" y="856180"/>
            <a:ext cx="4560584" cy="1128068"/>
          </a:xfrm>
        </p:spPr>
        <p:txBody>
          <a:bodyPr vert="horz" lIns="91440" tIns="45720" rIns="91440" bIns="45720" rtlCol="0" anchor="ctr">
            <a:normAutofit/>
          </a:bodyPr>
          <a:lstStyle/>
          <a:p>
            <a:br>
              <a:rPr lang="en-US" sz="3700"/>
            </a:br>
            <a:endParaRPr lang="en-US" sz="3700"/>
          </a:p>
        </p:txBody>
      </p:sp>
      <p:grpSp>
        <p:nvGrpSpPr>
          <p:cNvPr id="28" name="Group 2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E43C042-E689-FDE1-BE58-BA61F198DBC5}"/>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dirty="0"/>
              <a:t>Atlanta’s oldest black station, WAOK aired doctor’s concerns about their attacks by the U.S. government in two panel discussions. This is the flyer from the first panel discussion.</a:t>
            </a:r>
          </a:p>
        </p:txBody>
      </p:sp>
      <p:sp>
        <p:nvSpPr>
          <p:cNvPr id="34" name="Rectangle 3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156EB3D6-083F-AEA9-E2D0-8915E12E13A4}"/>
              </a:ext>
            </a:extLst>
          </p:cNvPr>
          <p:cNvPicPr>
            <a:picLocks noGrp="1" noChangeAspect="1"/>
          </p:cNvPicPr>
          <p:nvPr>
            <p:ph idx="1"/>
          </p:nvPr>
        </p:nvPicPr>
        <p:blipFill rotWithShape="1">
          <a:blip r:embed="rId3"/>
          <a:srcRect t="3062" r="4" b="4"/>
          <a:stretch/>
        </p:blipFill>
        <p:spPr>
          <a:xfrm>
            <a:off x="5977788" y="799352"/>
            <a:ext cx="5425410" cy="5259296"/>
          </a:xfrm>
          <a:prstGeom prst="rect">
            <a:avLst/>
          </a:prstGeom>
        </p:spPr>
      </p:pic>
    </p:spTree>
    <p:extLst>
      <p:ext uri="{BB962C8B-B14F-4D97-AF65-F5344CB8AC3E}">
        <p14:creationId xmlns:p14="http://schemas.microsoft.com/office/powerpoint/2010/main" val="216172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18C2E-E13B-48B0-B8DF-D9DC0ECAC46A}"/>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6300" kern="1200">
                <a:solidFill>
                  <a:schemeClr val="tx1"/>
                </a:solidFill>
                <a:latin typeface="+mj-lt"/>
                <a:ea typeface="+mj-ea"/>
                <a:cs typeface="+mj-cs"/>
              </a:rPr>
              <a:t>How are Black radio, the Black Community, and Black Doctor’s Connected?</a:t>
            </a:r>
          </a:p>
        </p:txBody>
      </p:sp>
      <p:sp>
        <p:nvSpPr>
          <p:cNvPr id="3" name="Text Placeholder 2">
            <a:extLst>
              <a:ext uri="{FF2B5EF4-FFF2-40B4-BE49-F238E27FC236}">
                <a16:creationId xmlns:a16="http://schemas.microsoft.com/office/drawing/2014/main" id="{8129A797-C0CF-E475-EB47-ED34EA9E4BEC}"/>
              </a:ext>
            </a:extLst>
          </p:cNvPr>
          <p:cNvSpPr>
            <a:spLocks noGrp="1"/>
          </p:cNvSpPr>
          <p:nvPr>
            <p:ph type="body" idx="1"/>
          </p:nvPr>
        </p:nvSpPr>
        <p:spPr>
          <a:xfrm>
            <a:off x="1285241" y="4582814"/>
            <a:ext cx="7132335" cy="1312657"/>
          </a:xfrm>
        </p:spPr>
        <p:txBody>
          <a:bodyPr vert="horz" lIns="91440" tIns="45720" rIns="91440" bIns="45720" rtlCol="0" anchor="t">
            <a:normAutofit/>
          </a:bodyPr>
          <a:lstStyle/>
          <a:p>
            <a:r>
              <a:rPr lang="en-US" kern="1200">
                <a:solidFill>
                  <a:schemeClr val="tx1"/>
                </a:solidFill>
                <a:latin typeface="+mn-lt"/>
                <a:ea typeface="+mn-ea"/>
                <a:cs typeface="+mn-cs"/>
              </a:rPr>
              <a:t>This connection lies in the fact in 2023, WAOK Atlanta has been at the forefront of educating the Black community about existence of medical racism.</a:t>
            </a:r>
          </a:p>
        </p:txBody>
      </p:sp>
    </p:spTree>
    <p:extLst>
      <p:ext uri="{BB962C8B-B14F-4D97-AF65-F5344CB8AC3E}">
        <p14:creationId xmlns:p14="http://schemas.microsoft.com/office/powerpoint/2010/main" val="3534536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2070</TotalTime>
  <Words>3200</Words>
  <Application>Microsoft Office PowerPoint</Application>
  <PresentationFormat>Widescreen</PresentationFormat>
  <Paragraphs>158</Paragraphs>
  <Slides>32</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How Black Radio is using its Voice to Educate the Black Community about the Attack on its Health and Black Doctor’s Civil Rights </vt:lpstr>
      <vt:lpstr>What is Black radio’s responsibility to Black doctor’s and the Black community?</vt:lpstr>
      <vt:lpstr>Jesse Blayton’s WERD-AM </vt:lpstr>
      <vt:lpstr>Atlanta’s, Voice of the Community</vt:lpstr>
      <vt:lpstr>How does the attack on Black doctors affect the health of the Black community?</vt:lpstr>
      <vt:lpstr>Experts Warn of Public Health Crisis</vt:lpstr>
      <vt:lpstr>Tuskegee Experiment</vt:lpstr>
      <vt:lpstr> </vt:lpstr>
      <vt:lpstr>How are Black radio, the Black Community, and Black Doctor’s Connected?</vt:lpstr>
      <vt:lpstr>WAOK Aired the Stories of Black Doctor’s</vt:lpstr>
      <vt:lpstr>Black patients, Black physicians</vt:lpstr>
      <vt:lpstr>Data numbers</vt:lpstr>
      <vt:lpstr>PowerPoint Presentation</vt:lpstr>
      <vt:lpstr>PowerPoint Presentation</vt:lpstr>
      <vt:lpstr>How are Black doctors being attacked?</vt:lpstr>
      <vt:lpstr>The Ruan Rule</vt:lpstr>
      <vt:lpstr>Dr. Walter Wrenn, Internal Medicine and WAOK Panelist</vt:lpstr>
      <vt:lpstr>What are Black and Brown Doctors Accused of in most Cases?</vt:lpstr>
      <vt:lpstr>The government’s conviction rate is almost 100% because most doctors are forced to take a plea.</vt:lpstr>
      <vt:lpstr>“If the forensic scientist that is working for the DEA claims that 99% of opioid poising/OD are from illegal substances, why is the DEA still raiding and prosecuting prescribers?”</vt:lpstr>
      <vt:lpstr>FDA has approved first over-the-counter opioid overdose antidote Narcan</vt:lpstr>
      <vt:lpstr>Primary Targets</vt:lpstr>
      <vt:lpstr>Algorithms</vt:lpstr>
      <vt:lpstr>Dr. David Lewis,  anesthesiologist and interventional pain specialist and WAOK panelist</vt:lpstr>
      <vt:lpstr>Dr. Michael Jones, Cardiologist</vt:lpstr>
      <vt:lpstr> Black and Brown Doctors Civil Rights are Violated When: </vt:lpstr>
      <vt:lpstr>Dr. Shiva Akula, Infectious Disease</vt:lpstr>
      <vt:lpstr>Louisiana United International</vt:lpstr>
      <vt:lpstr>Black Radio Remains an Integral Part of the Black Community</vt:lpstr>
      <vt:lpstr>Works Cited</vt:lpstr>
      <vt:lpstr>Works Cited</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Black Radio is using its Voice to Educate the Black Community about the Attack on Black Doctors Civil Rights</dc:title>
  <dc:creator>Angela Greene</dc:creator>
  <cp:lastModifiedBy>Angela Greene</cp:lastModifiedBy>
  <cp:revision>81</cp:revision>
  <dcterms:created xsi:type="dcterms:W3CDTF">2023-03-14T01:47:25Z</dcterms:created>
  <dcterms:modified xsi:type="dcterms:W3CDTF">2023-04-30T19:12:43Z</dcterms:modified>
</cp:coreProperties>
</file>